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84" r:id="rId5"/>
    <p:sldId id="295" r:id="rId6"/>
    <p:sldId id="289" r:id="rId7"/>
    <p:sldId id="292" r:id="rId8"/>
    <p:sldId id="281" r:id="rId9"/>
    <p:sldId id="298" r:id="rId10"/>
    <p:sldId id="277" r:id="rId11"/>
    <p:sldId id="260" r:id="rId12"/>
    <p:sldId id="306" r:id="rId13"/>
    <p:sldId id="303" r:id="rId14"/>
    <p:sldId id="307" r:id="rId15"/>
    <p:sldId id="299" r:id="rId16"/>
    <p:sldId id="300" r:id="rId17"/>
    <p:sldId id="296" r:id="rId18"/>
    <p:sldId id="283" r:id="rId19"/>
    <p:sldId id="285" r:id="rId20"/>
    <p:sldId id="308" r:id="rId21"/>
    <p:sldId id="286" r:id="rId22"/>
    <p:sldId id="287" r:id="rId23"/>
    <p:sldId id="262"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p15:clr>
            <a:srgbClr val="A4A3A4"/>
          </p15:clr>
        </p15:guide>
        <p15:guide id="2" pos="295">
          <p15:clr>
            <a:srgbClr val="A4A3A4"/>
          </p15:clr>
        </p15:guide>
        <p15:guide id="3" orient="horz" pos="781">
          <p15:clr>
            <a:srgbClr val="A4A3A4"/>
          </p15:clr>
        </p15:guide>
        <p15:guide id="4" pos="33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rell, Jason" initials="FJ" lastIdx="2" clrIdx="0">
    <p:extLst>
      <p:ext uri="{19B8F6BF-5375-455C-9EA6-DF929625EA0E}">
        <p15:presenceInfo xmlns:p15="http://schemas.microsoft.com/office/powerpoint/2012/main" userId="S::j.farrell@togorun.com::46bab994-c2e6-4a64-a6dc-b6c6f27f4b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E24"/>
    <a:srgbClr val="0095A9"/>
    <a:srgbClr val="00A8BF"/>
    <a:srgbClr val="007686"/>
    <a:srgbClr val="4896BF"/>
    <a:srgbClr val="FF00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50"/>
    <p:restoredTop sz="94573" autoAdjust="0"/>
  </p:normalViewPr>
  <p:slideViewPr>
    <p:cSldViewPr snapToGrid="0" snapToObjects="1" showGuides="1">
      <p:cViewPr varScale="1">
        <p:scale>
          <a:sx n="198" d="100"/>
          <a:sy n="198" d="100"/>
        </p:scale>
        <p:origin x="200" y="1528"/>
      </p:cViewPr>
      <p:guideLst>
        <p:guide orient="horz" pos="1104"/>
        <p:guide pos="295"/>
        <p:guide orient="horz" pos="781"/>
        <p:guide pos="3320"/>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FC467-9CCD-E845-B7FE-D8E70661E201}" type="datetimeFigureOut">
              <a:rPr lang="en-US" smtClean="0"/>
              <a:t>6/17/24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50626-23F8-894F-A4DC-B46E947F45A5}" type="slidenum">
              <a:rPr lang="en-US" smtClean="0"/>
              <a:t>‹#›</a:t>
            </a:fld>
            <a:endParaRPr lang="en-US"/>
          </a:p>
        </p:txBody>
      </p:sp>
    </p:spTree>
    <p:extLst>
      <p:ext uri="{BB962C8B-B14F-4D97-AF65-F5344CB8AC3E}">
        <p14:creationId xmlns:p14="http://schemas.microsoft.com/office/powerpoint/2010/main" val="3728196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a:t>
            </a:fld>
            <a:endParaRPr lang="en-US"/>
          </a:p>
        </p:txBody>
      </p:sp>
    </p:spTree>
    <p:extLst>
      <p:ext uri="{BB962C8B-B14F-4D97-AF65-F5344CB8AC3E}">
        <p14:creationId xmlns:p14="http://schemas.microsoft.com/office/powerpoint/2010/main" val="121555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11</a:t>
            </a:fld>
            <a:endParaRPr lang="en-US"/>
          </a:p>
        </p:txBody>
      </p:sp>
    </p:spTree>
    <p:extLst>
      <p:ext uri="{BB962C8B-B14F-4D97-AF65-F5344CB8AC3E}">
        <p14:creationId xmlns:p14="http://schemas.microsoft.com/office/powerpoint/2010/main" val="1879486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The Mission </a:t>
            </a:r>
            <a:r>
              <a:rPr lang="en-US" sz="1200" dirty="0" err="1">
                <a:latin typeface="Century Gothic" panose="020B0502020202020204" pitchFamily="34" charset="0"/>
              </a:rPr>
              <a:t>Plasticos</a:t>
            </a:r>
            <a:r>
              <a:rPr lang="en-US" sz="1200" dirty="0">
                <a:latin typeface="Century Gothic" panose="020B0502020202020204" pitchFamily="34" charset="0"/>
              </a:rPr>
              <a:t> team </a:t>
            </a:r>
            <a:r>
              <a:rPr lang="en-US" sz="1200" b="1" dirty="0">
                <a:latin typeface="Century Gothic" panose="020B0502020202020204" pitchFamily="34" charset="0"/>
              </a:rPr>
              <a:t>provides advanced acute burn care and training</a:t>
            </a:r>
            <a:r>
              <a:rPr lang="en-US" sz="1200" dirty="0">
                <a:latin typeface="Century Gothic" panose="020B0502020202020204" pitchFamily="34" charset="0"/>
              </a:rPr>
              <a:t> – including hands-on surgical experience, lectures and follow-up visits – to burn surgeons, plastic surgeons, anesthesiologists, respiratory therapists, occupational therapists, and critical care nurses across the globe.</a:t>
            </a:r>
            <a:endParaRPr lang="en-US" sz="1200" b="1" dirty="0">
              <a:latin typeface="Century Gothic" panose="020B0502020202020204" pitchFamily="34" charset="0"/>
            </a:endParaRPr>
          </a:p>
          <a:p>
            <a:pPr lvl="0" defTabSz="914400">
              <a:spcAft>
                <a:spcPts val="600"/>
              </a:spcAft>
              <a:defRPr/>
            </a:pPr>
            <a:r>
              <a:rPr lang="en-US" sz="1200" b="1" dirty="0">
                <a:latin typeface="Century Gothic" panose="020B0502020202020204" pitchFamily="34" charset="0"/>
              </a:rPr>
              <a:t>Comprehensive burn treatment and education program at </a:t>
            </a:r>
            <a:r>
              <a:rPr lang="en-US" sz="1200" b="1" dirty="0" err="1">
                <a:latin typeface="Century Gothic" panose="020B0502020202020204" pitchFamily="34" charset="0"/>
              </a:rPr>
              <a:t>Kirtipur</a:t>
            </a:r>
            <a:r>
              <a:rPr lang="en-US" sz="1200" b="1" dirty="0">
                <a:latin typeface="Century Gothic" panose="020B0502020202020204" pitchFamily="34" charset="0"/>
              </a:rPr>
              <a:t> Hospital in Kathmandu, Nepal multi-pronged approach: </a:t>
            </a:r>
          </a:p>
          <a:p>
            <a:pPr marL="320040" indent="-182880">
              <a:buFont typeface="+mj-lt"/>
              <a:buAutoNum type="arabicPeriod"/>
            </a:pPr>
            <a:r>
              <a:rPr lang="en-US" sz="1200" b="1" dirty="0">
                <a:latin typeface="Century Gothic" panose="020B0502020202020204" pitchFamily="34" charset="0"/>
              </a:rPr>
              <a:t>Determine major causes </a:t>
            </a:r>
            <a:r>
              <a:rPr lang="en-US" sz="1200" dirty="0">
                <a:latin typeface="Century Gothic" panose="020B0502020202020204" pitchFamily="34" charset="0"/>
              </a:rPr>
              <a:t>of burn injuries in Nepal and </a:t>
            </a:r>
            <a:r>
              <a:rPr lang="en-US" sz="1200" b="1" dirty="0">
                <a:latin typeface="Century Gothic" panose="020B0502020202020204" pitchFamily="34" charset="0"/>
              </a:rPr>
              <a:t>recommend solutions </a:t>
            </a:r>
          </a:p>
          <a:p>
            <a:pPr marL="320040" indent="-182880">
              <a:buFont typeface="+mj-lt"/>
              <a:buAutoNum type="arabicPeriod"/>
            </a:pPr>
            <a:r>
              <a:rPr lang="en-US" sz="1200" b="1" dirty="0">
                <a:latin typeface="Century Gothic" panose="020B0502020202020204" pitchFamily="34" charset="0"/>
              </a:rPr>
              <a:t>Introduce advanced surgical techniques </a:t>
            </a:r>
            <a:r>
              <a:rPr lang="en-US" sz="1200" dirty="0">
                <a:latin typeface="Century Gothic" panose="020B0502020202020204" pitchFamily="34" charset="0"/>
              </a:rPr>
              <a:t>for the acute burn treatment that prevent contractures, disfigurement and disability</a:t>
            </a:r>
          </a:p>
          <a:p>
            <a:pPr marL="320040" indent="-182880">
              <a:buFont typeface="+mj-lt"/>
              <a:buAutoNum type="arabicPeriod"/>
            </a:pPr>
            <a:r>
              <a:rPr lang="en-US" sz="1200" b="1" dirty="0">
                <a:latin typeface="Century Gothic" panose="020B0502020202020204" pitchFamily="34" charset="0"/>
              </a:rPr>
              <a:t>Educate</a:t>
            </a:r>
            <a:r>
              <a:rPr lang="en-US" sz="1200" dirty="0">
                <a:latin typeface="Century Gothic" panose="020B0502020202020204" pitchFamily="34" charset="0"/>
              </a:rPr>
              <a:t> regarding the importance of </a:t>
            </a:r>
            <a:r>
              <a:rPr lang="en-US" sz="1200" b="1" dirty="0">
                <a:latin typeface="Century Gothic" panose="020B0502020202020204" pitchFamily="34" charset="0"/>
              </a:rPr>
              <a:t>nutrition, hygiene, physical therapy and psychological therapy </a:t>
            </a:r>
            <a:r>
              <a:rPr lang="en-US" sz="1200" dirty="0">
                <a:latin typeface="Century Gothic" panose="020B0502020202020204" pitchFamily="34" charset="0"/>
              </a:rPr>
              <a:t>for survival and optimal healing and rehabilitation on all levels</a:t>
            </a:r>
          </a:p>
          <a:p>
            <a:pPr marL="320040" indent="-182880">
              <a:buFont typeface="+mj-lt"/>
              <a:buAutoNum type="arabicPeriod"/>
            </a:pPr>
            <a:r>
              <a:rPr lang="en-US" sz="1200" b="1" dirty="0">
                <a:latin typeface="Century Gothic" panose="020B0502020202020204" pitchFamily="34" charset="0"/>
              </a:rPr>
              <a:t>Provide annual oversight and training visits </a:t>
            </a:r>
            <a:r>
              <a:rPr lang="en-US" sz="1200" dirty="0">
                <a:latin typeface="Century Gothic" panose="020B0502020202020204" pitchFamily="34" charset="0"/>
              </a:rPr>
              <a:t>to promote</a:t>
            </a:r>
            <a:r>
              <a:rPr lang="en-US" sz="1200" b="1" dirty="0">
                <a:latin typeface="Century Gothic" panose="020B0502020202020204" pitchFamily="34" charset="0"/>
              </a:rPr>
              <a:t> </a:t>
            </a:r>
            <a:r>
              <a:rPr lang="en-US" sz="1200" dirty="0">
                <a:latin typeface="Century Gothic" panose="020B0502020202020204" pitchFamily="34" charset="0"/>
              </a:rPr>
              <a:t>implementation of </a:t>
            </a:r>
            <a:r>
              <a:rPr lang="en-US" sz="1200" b="1" dirty="0">
                <a:latin typeface="Century Gothic" panose="020B0502020202020204" pitchFamily="34" charset="0"/>
              </a:rPr>
              <a:t>best practices </a:t>
            </a:r>
            <a:r>
              <a:rPr lang="en-US" sz="1200" dirty="0">
                <a:latin typeface="Century Gothic" panose="020B0502020202020204" pitchFamily="34" charset="0"/>
              </a:rPr>
              <a:t>and needs assessment going forward.</a:t>
            </a:r>
          </a:p>
          <a:p>
            <a:pPr marL="320040" indent="-182880">
              <a:buFont typeface="+mj-lt"/>
              <a:buAutoNum type="arabicPeriod"/>
            </a:pPr>
            <a:r>
              <a:rPr lang="en-US" sz="1200" b="1" dirty="0">
                <a:latin typeface="Century Gothic" panose="020B0502020202020204" pitchFamily="34" charset="0"/>
              </a:rPr>
              <a:t>Conduct ongoing analysis </a:t>
            </a:r>
            <a:r>
              <a:rPr lang="en-US" sz="1200" dirty="0">
                <a:latin typeface="Century Gothic" panose="020B0502020202020204" pitchFamily="34" charset="0"/>
              </a:rPr>
              <a:t>of burn prevention strategies</a:t>
            </a:r>
          </a:p>
          <a:p>
            <a:r>
              <a:rPr lang="en-US" sz="1200" dirty="0">
                <a:latin typeface="Century Gothic" panose="020B0502020202020204" pitchFamily="34"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13</a:t>
            </a:fld>
            <a:endParaRPr lang="en-US"/>
          </a:p>
        </p:txBody>
      </p:sp>
    </p:spTree>
    <p:extLst>
      <p:ext uri="{BB962C8B-B14F-4D97-AF65-F5344CB8AC3E}">
        <p14:creationId xmlns:p14="http://schemas.microsoft.com/office/powerpoint/2010/main" val="1560724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14</a:t>
            </a:fld>
            <a:endParaRPr lang="en-US"/>
          </a:p>
        </p:txBody>
      </p:sp>
    </p:spTree>
    <p:extLst>
      <p:ext uri="{BB962C8B-B14F-4D97-AF65-F5344CB8AC3E}">
        <p14:creationId xmlns:p14="http://schemas.microsoft.com/office/powerpoint/2010/main" val="1180508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16</a:t>
            </a:fld>
            <a:endParaRPr lang="en-US"/>
          </a:p>
        </p:txBody>
      </p:sp>
    </p:spTree>
    <p:extLst>
      <p:ext uri="{BB962C8B-B14F-4D97-AF65-F5344CB8AC3E}">
        <p14:creationId xmlns:p14="http://schemas.microsoft.com/office/powerpoint/2010/main" val="735881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17</a:t>
            </a:fld>
            <a:endParaRPr lang="en-US"/>
          </a:p>
        </p:txBody>
      </p:sp>
    </p:spTree>
    <p:extLst>
      <p:ext uri="{BB962C8B-B14F-4D97-AF65-F5344CB8AC3E}">
        <p14:creationId xmlns:p14="http://schemas.microsoft.com/office/powerpoint/2010/main" val="1835559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18</a:t>
            </a:fld>
            <a:endParaRPr lang="en-US"/>
          </a:p>
        </p:txBody>
      </p:sp>
    </p:spTree>
    <p:extLst>
      <p:ext uri="{BB962C8B-B14F-4D97-AF65-F5344CB8AC3E}">
        <p14:creationId xmlns:p14="http://schemas.microsoft.com/office/powerpoint/2010/main" val="1338509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19</a:t>
            </a:fld>
            <a:endParaRPr lang="en-US"/>
          </a:p>
        </p:txBody>
      </p:sp>
    </p:spTree>
    <p:extLst>
      <p:ext uri="{BB962C8B-B14F-4D97-AF65-F5344CB8AC3E}">
        <p14:creationId xmlns:p14="http://schemas.microsoft.com/office/powerpoint/2010/main" val="3212453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850626-23F8-894F-A4DC-B46E947F45A5}" type="slidenum">
              <a:rPr lang="en-US" smtClean="0"/>
              <a:t>20</a:t>
            </a:fld>
            <a:endParaRPr lang="en-US"/>
          </a:p>
        </p:txBody>
      </p:sp>
    </p:spTree>
    <p:extLst>
      <p:ext uri="{BB962C8B-B14F-4D97-AF65-F5344CB8AC3E}">
        <p14:creationId xmlns:p14="http://schemas.microsoft.com/office/powerpoint/2010/main" val="319387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2</a:t>
            </a:fld>
            <a:endParaRPr lang="en-US"/>
          </a:p>
        </p:txBody>
      </p:sp>
    </p:spTree>
    <p:extLst>
      <p:ext uri="{BB962C8B-B14F-4D97-AF65-F5344CB8AC3E}">
        <p14:creationId xmlns:p14="http://schemas.microsoft.com/office/powerpoint/2010/main" val="365013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3</a:t>
            </a:fld>
            <a:endParaRPr lang="en-US"/>
          </a:p>
        </p:txBody>
      </p:sp>
    </p:spTree>
    <p:extLst>
      <p:ext uri="{BB962C8B-B14F-4D97-AF65-F5344CB8AC3E}">
        <p14:creationId xmlns:p14="http://schemas.microsoft.com/office/powerpoint/2010/main" val="3285739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4</a:t>
            </a:fld>
            <a:endParaRPr lang="en-US"/>
          </a:p>
        </p:txBody>
      </p:sp>
    </p:spTree>
    <p:extLst>
      <p:ext uri="{BB962C8B-B14F-4D97-AF65-F5344CB8AC3E}">
        <p14:creationId xmlns:p14="http://schemas.microsoft.com/office/powerpoint/2010/main" val="1193562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5</a:t>
            </a:fld>
            <a:endParaRPr lang="en-US"/>
          </a:p>
        </p:txBody>
      </p:sp>
    </p:spTree>
    <p:extLst>
      <p:ext uri="{BB962C8B-B14F-4D97-AF65-F5344CB8AC3E}">
        <p14:creationId xmlns:p14="http://schemas.microsoft.com/office/powerpoint/2010/main" val="890111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6</a:t>
            </a:fld>
            <a:endParaRPr lang="en-US"/>
          </a:p>
        </p:txBody>
      </p:sp>
    </p:spTree>
    <p:extLst>
      <p:ext uri="{BB962C8B-B14F-4D97-AF65-F5344CB8AC3E}">
        <p14:creationId xmlns:p14="http://schemas.microsoft.com/office/powerpoint/2010/main" val="218931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8</a:t>
            </a:fld>
            <a:endParaRPr lang="en-US"/>
          </a:p>
        </p:txBody>
      </p:sp>
    </p:spTree>
    <p:extLst>
      <p:ext uri="{BB962C8B-B14F-4D97-AF65-F5344CB8AC3E}">
        <p14:creationId xmlns:p14="http://schemas.microsoft.com/office/powerpoint/2010/main" val="116643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9</a:t>
            </a:fld>
            <a:endParaRPr lang="en-US"/>
          </a:p>
        </p:txBody>
      </p:sp>
    </p:spTree>
    <p:extLst>
      <p:ext uri="{BB962C8B-B14F-4D97-AF65-F5344CB8AC3E}">
        <p14:creationId xmlns:p14="http://schemas.microsoft.com/office/powerpoint/2010/main" val="4281869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10</a:t>
            </a:fld>
            <a:endParaRPr lang="en-US"/>
          </a:p>
        </p:txBody>
      </p:sp>
    </p:spTree>
    <p:extLst>
      <p:ext uri="{BB962C8B-B14F-4D97-AF65-F5344CB8AC3E}">
        <p14:creationId xmlns:p14="http://schemas.microsoft.com/office/powerpoint/2010/main" val="3685177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Unknown-2.jpe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845504" y="2267016"/>
            <a:ext cx="4979887" cy="1102519"/>
          </a:xfrm>
        </p:spPr>
        <p:txBody>
          <a:bodyPr anchor="b">
            <a:normAutofit/>
          </a:bodyPr>
          <a:lstStyle>
            <a:lvl1pPr>
              <a:defRPr sz="240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845504" y="3369535"/>
            <a:ext cx="6400800" cy="1314450"/>
          </a:xfrm>
        </p:spPr>
        <p:txBody>
          <a:bodyPr>
            <a:normAutofit/>
          </a:bodyPr>
          <a:lstStyle>
            <a:lvl1pPr marL="0" indent="0" algn="l">
              <a:buNone/>
              <a:defRPr sz="1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sz="1050">
                <a:latin typeface="Century Gothic"/>
                <a:cs typeface="Century Gothic"/>
              </a:defRPr>
            </a:lvl1pPr>
          </a:lstStyle>
          <a:p>
            <a:fld id="{A774B7AC-1264-3142-A74C-8EBED064E12F}" type="datetimeFigureOut">
              <a:rPr lang="en-US" smtClean="0"/>
              <a:pPr/>
              <a:t>6/17/24</a:t>
            </a:fld>
            <a:endParaRPr lang="en-US"/>
          </a:p>
        </p:txBody>
      </p:sp>
      <p:sp>
        <p:nvSpPr>
          <p:cNvPr id="5" name="Footer Placeholder 4"/>
          <p:cNvSpPr>
            <a:spLocks noGrp="1"/>
          </p:cNvSpPr>
          <p:nvPr>
            <p:ph type="ftr" sz="quarter" idx="11"/>
          </p:nvPr>
        </p:nvSpPr>
        <p:spPr/>
        <p:txBody>
          <a:bodyPr/>
          <a:lstStyle>
            <a:lvl1pPr>
              <a:defRPr sz="1050">
                <a:latin typeface="Century Gothic"/>
                <a:cs typeface="Century Gothic"/>
              </a:defRPr>
            </a:lvl1pPr>
          </a:lstStyle>
          <a:p>
            <a:endParaRPr lang="en-US"/>
          </a:p>
        </p:txBody>
      </p:sp>
      <p:sp>
        <p:nvSpPr>
          <p:cNvPr id="6" name="Slide Number Placeholder 5"/>
          <p:cNvSpPr>
            <a:spLocks noGrp="1"/>
          </p:cNvSpPr>
          <p:nvPr>
            <p:ph type="sldNum" sz="quarter" idx="12"/>
          </p:nvPr>
        </p:nvSpPr>
        <p:spPr/>
        <p:txBody>
          <a:bodyPr/>
          <a:lstStyle>
            <a:lvl1pPr>
              <a:defRPr sz="1050">
                <a:latin typeface="Century Gothic"/>
                <a:cs typeface="Century Gothic"/>
              </a:defRPr>
            </a:lvl1pPr>
          </a:lstStyle>
          <a:p>
            <a:fld id="{6AED39F6-0ECF-0B48-8275-3545BE65E619}" type="slidenum">
              <a:rPr lang="en-US" smtClean="0"/>
              <a:pPr/>
              <a:t>‹#›</a:t>
            </a:fld>
            <a:endParaRPr lang="en-US"/>
          </a:p>
        </p:txBody>
      </p:sp>
    </p:spTree>
    <p:extLst>
      <p:ext uri="{BB962C8B-B14F-4D97-AF65-F5344CB8AC3E}">
        <p14:creationId xmlns:p14="http://schemas.microsoft.com/office/powerpoint/2010/main" val="42610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4B7AC-1264-3142-A74C-8EBED064E12F}" type="datetimeFigureOut">
              <a:rPr lang="en-US" smtClean="0"/>
              <a:t>6/17/24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93978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4B7AC-1264-3142-A74C-8EBED064E12F}" type="datetimeFigureOut">
              <a:rPr lang="en-US" smtClean="0"/>
              <a:t>6/17/24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011155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6/17/24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19398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6/17/24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69884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Unknown-5.jpe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826542" y="3293625"/>
            <a:ext cx="6044580" cy="1102519"/>
          </a:xfrm>
        </p:spPr>
        <p:txBody>
          <a:bodyPr anchor="ctr">
            <a:normAutofit/>
          </a:bodyPr>
          <a:lstStyle>
            <a:lvl1pPr>
              <a:defRPr sz="24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sz="1050">
                <a:latin typeface="Century Gothic"/>
                <a:cs typeface="Century Gothic"/>
              </a:defRPr>
            </a:lvl1pPr>
          </a:lstStyle>
          <a:p>
            <a:fld id="{A774B7AC-1264-3142-A74C-8EBED064E12F}" type="datetimeFigureOut">
              <a:rPr lang="en-US" smtClean="0"/>
              <a:pPr/>
              <a:t>6/17/24</a:t>
            </a:fld>
            <a:endParaRPr lang="en-US"/>
          </a:p>
        </p:txBody>
      </p:sp>
      <p:sp>
        <p:nvSpPr>
          <p:cNvPr id="5" name="Footer Placeholder 4"/>
          <p:cNvSpPr>
            <a:spLocks noGrp="1"/>
          </p:cNvSpPr>
          <p:nvPr>
            <p:ph type="ftr" sz="quarter" idx="11"/>
          </p:nvPr>
        </p:nvSpPr>
        <p:spPr/>
        <p:txBody>
          <a:bodyPr/>
          <a:lstStyle>
            <a:lvl1pPr>
              <a:defRPr sz="1050">
                <a:latin typeface="Century Gothic"/>
                <a:cs typeface="Century Gothic"/>
              </a:defRPr>
            </a:lvl1pPr>
          </a:lstStyle>
          <a:p>
            <a:endParaRPr lang="en-US"/>
          </a:p>
        </p:txBody>
      </p:sp>
      <p:sp>
        <p:nvSpPr>
          <p:cNvPr id="6" name="Slide Number Placeholder 5"/>
          <p:cNvSpPr>
            <a:spLocks noGrp="1"/>
          </p:cNvSpPr>
          <p:nvPr>
            <p:ph type="sldNum" sz="quarter" idx="12"/>
          </p:nvPr>
        </p:nvSpPr>
        <p:spPr/>
        <p:txBody>
          <a:bodyPr/>
          <a:lstStyle>
            <a:lvl1pPr>
              <a:defRPr sz="1050">
                <a:latin typeface="Century Gothic"/>
                <a:cs typeface="Century Gothic"/>
              </a:defRPr>
            </a:lvl1pPr>
          </a:lstStyle>
          <a:p>
            <a:fld id="{6AED39F6-0ECF-0B48-8275-3545BE65E619}" type="slidenum">
              <a:rPr lang="en-US" smtClean="0"/>
              <a:pPr/>
              <a:t>‹#›</a:t>
            </a:fld>
            <a:endParaRPr lang="en-US"/>
          </a:p>
        </p:txBody>
      </p:sp>
    </p:spTree>
    <p:extLst>
      <p:ext uri="{BB962C8B-B14F-4D97-AF65-F5344CB8AC3E}">
        <p14:creationId xmlns:p14="http://schemas.microsoft.com/office/powerpoint/2010/main" val="1122041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6/17/24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900" b="0" i="0">
                <a:latin typeface="HelveticaNeueLT Std" panose="020B0604020202020204" pitchFamily="34" charset="0"/>
              </a:defRPr>
            </a:lvl1pPr>
          </a:lstStyle>
          <a:p>
            <a:fld id="{6AED39F6-0ECF-0B48-8275-3545BE65E619}" type="slidenum">
              <a:rPr lang="en-US" smtClean="0"/>
              <a:pPr/>
              <a:t>‹#›</a:t>
            </a:fld>
            <a:endParaRPr lang="en-US" dirty="0"/>
          </a:p>
        </p:txBody>
      </p:sp>
    </p:spTree>
    <p:extLst>
      <p:ext uri="{BB962C8B-B14F-4D97-AF65-F5344CB8AC3E}">
        <p14:creationId xmlns:p14="http://schemas.microsoft.com/office/powerpoint/2010/main" val="1754812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Unknown-6.jpe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809978" y="634500"/>
            <a:ext cx="4874772" cy="983858"/>
          </a:xfrm>
        </p:spPr>
        <p:txBody>
          <a:bodyP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1809978" y="1764245"/>
            <a:ext cx="4874772" cy="283037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6/17/24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3998287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74B7AC-1264-3142-A74C-8EBED064E12F}" type="datetimeFigureOut">
              <a:rPr lang="en-US" smtClean="0"/>
              <a:t>6/17/24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17261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74B7AC-1264-3142-A74C-8EBED064E12F}" type="datetimeFigureOut">
              <a:rPr lang="en-US" smtClean="0"/>
              <a:t>6/17/24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415284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4B7AC-1264-3142-A74C-8EBED064E12F}" type="datetimeFigureOut">
              <a:rPr lang="en-US" smtClean="0"/>
              <a:t>6/17/24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892161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74B7AC-1264-3142-A74C-8EBED064E12F}" type="datetimeFigureOut">
              <a:rPr lang="en-US" smtClean="0"/>
              <a:t>6/17/24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3746041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4B7AC-1264-3142-A74C-8EBED064E12F}" type="datetimeFigureOut">
              <a:rPr lang="en-US" smtClean="0"/>
              <a:t>6/17/24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947480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2812" y="79371"/>
            <a:ext cx="7681188" cy="9838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774B7AC-1264-3142-A74C-8EBED064E12F}" type="datetimeFigureOut">
              <a:rPr lang="en-US" smtClean="0"/>
              <a:t>6/17/24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ED39F6-0ECF-0B48-8275-3545BE65E619}" type="slidenum">
              <a:rPr lang="en-US" smtClean="0"/>
              <a:t>‹#›</a:t>
            </a:fld>
            <a:endParaRPr lang="en-US"/>
          </a:p>
        </p:txBody>
      </p:sp>
    </p:spTree>
    <p:extLst>
      <p:ext uri="{BB962C8B-B14F-4D97-AF65-F5344CB8AC3E}">
        <p14:creationId xmlns:p14="http://schemas.microsoft.com/office/powerpoint/2010/main" val="190923652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457200" rtl="0" eaLnBrk="1" latinLnBrk="0" hangingPunct="1">
        <a:spcBef>
          <a:spcPct val="0"/>
        </a:spcBef>
        <a:buNone/>
        <a:defRPr sz="3200" kern="1200">
          <a:solidFill>
            <a:schemeClr val="bg1"/>
          </a:solidFill>
          <a:latin typeface="Century Gothic"/>
          <a:ea typeface="+mj-ea"/>
          <a:cs typeface="Century Gothic"/>
        </a:defRPr>
      </a:lvl1pPr>
    </p:titleStyle>
    <p:body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jpe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hyperlink" Target="http://www.cms.gov/CCIIO/Programs-and-Initiatives/Other-Insurance-Protections/whcra_factsheet"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doi.org/10.1093/swr/svv006" TargetMode="External"/><Relationship Id="rId5" Type="http://schemas.openxmlformats.org/officeDocument/2006/relationships/image" Target="../media/image69.png"/><Relationship Id="rId4" Type="http://schemas.openxmlformats.org/officeDocument/2006/relationships/image" Target="../media/image9.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71.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72.jpg"/><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4.jp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75.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6.png"/><Relationship Id="rId7" Type="http://schemas.openxmlformats.org/officeDocument/2006/relationships/image" Target="../media/image77.png"/><Relationship Id="rId12"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80.png"/><Relationship Id="rId5" Type="http://schemas.openxmlformats.org/officeDocument/2006/relationships/image" Target="../media/image13.png"/><Relationship Id="rId10" Type="http://schemas.openxmlformats.org/officeDocument/2006/relationships/image" Target="../media/image79.png"/><Relationship Id="rId4" Type="http://schemas.openxmlformats.org/officeDocument/2006/relationships/image" Target="../media/image12.png"/><Relationship Id="rId9" Type="http://schemas.openxmlformats.org/officeDocument/2006/relationships/image" Target="../media/image78.jpeg"/></Relationships>
</file>

<file path=ppt/slides/_rels/slide1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12.png"/><Relationship Id="rId7" Type="http://schemas.openxmlformats.org/officeDocument/2006/relationships/image" Target="../media/image83.jpeg"/><Relationship Id="rId2" Type="http://schemas.openxmlformats.org/officeDocument/2006/relationships/image" Target="../media/image81.jpe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2.png"/><Relationship Id="rId4" Type="http://schemas.openxmlformats.org/officeDocument/2006/relationships/image" Target="../media/image13.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90.jpeg"/><Relationship Id="rId18" Type="http://schemas.openxmlformats.org/officeDocument/2006/relationships/image" Target="../media/image94.png"/><Relationship Id="rId3" Type="http://schemas.openxmlformats.org/officeDocument/2006/relationships/image" Target="../media/image12.png"/><Relationship Id="rId21" Type="http://schemas.openxmlformats.org/officeDocument/2006/relationships/image" Target="../media/image97.jpeg"/><Relationship Id="rId7" Type="http://schemas.openxmlformats.org/officeDocument/2006/relationships/image" Target="../media/image68.png"/><Relationship Id="rId12" Type="http://schemas.openxmlformats.org/officeDocument/2006/relationships/image" Target="../media/image89.jpeg"/><Relationship Id="rId17" Type="http://schemas.microsoft.com/office/2007/relationships/hdphoto" Target="../media/hdphoto6.wdp"/><Relationship Id="rId2" Type="http://schemas.openxmlformats.org/officeDocument/2006/relationships/notesSlide" Target="../notesSlides/notesSlide14.xml"/><Relationship Id="rId16" Type="http://schemas.openxmlformats.org/officeDocument/2006/relationships/image" Target="../media/image93.png"/><Relationship Id="rId20" Type="http://schemas.openxmlformats.org/officeDocument/2006/relationships/image" Target="../media/image96.jpeg"/><Relationship Id="rId1" Type="http://schemas.openxmlformats.org/officeDocument/2006/relationships/slideLayout" Target="../slideLayouts/slideLayout3.xml"/><Relationship Id="rId6" Type="http://schemas.openxmlformats.org/officeDocument/2006/relationships/image" Target="../media/image86.png"/><Relationship Id="rId11" Type="http://schemas.microsoft.com/office/2007/relationships/hdphoto" Target="../media/hdphoto5.wdp"/><Relationship Id="rId5" Type="http://schemas.openxmlformats.org/officeDocument/2006/relationships/image" Target="../media/image9.png"/><Relationship Id="rId15" Type="http://schemas.openxmlformats.org/officeDocument/2006/relationships/image" Target="../media/image92.png"/><Relationship Id="rId10" Type="http://schemas.openxmlformats.org/officeDocument/2006/relationships/image" Target="../media/image88.png"/><Relationship Id="rId19" Type="http://schemas.openxmlformats.org/officeDocument/2006/relationships/image" Target="../media/image95.jpeg"/><Relationship Id="rId4" Type="http://schemas.openxmlformats.org/officeDocument/2006/relationships/image" Target="../media/image13.png"/><Relationship Id="rId9" Type="http://schemas.openxmlformats.org/officeDocument/2006/relationships/image" Target="../media/image87.png"/><Relationship Id="rId14" Type="http://schemas.openxmlformats.org/officeDocument/2006/relationships/image" Target="../media/image91.jpeg"/></Relationships>
</file>

<file path=ppt/slides/_rels/slide18.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2.png"/><Relationship Id="rId18" Type="http://schemas.openxmlformats.org/officeDocument/2006/relationships/image" Target="../media/image105.jpg"/><Relationship Id="rId3" Type="http://schemas.openxmlformats.org/officeDocument/2006/relationships/image" Target="../media/image85.png"/><Relationship Id="rId21" Type="http://schemas.openxmlformats.org/officeDocument/2006/relationships/image" Target="../media/image108.jpeg"/><Relationship Id="rId7" Type="http://schemas.openxmlformats.org/officeDocument/2006/relationships/image" Target="../media/image98.png"/><Relationship Id="rId12" Type="http://schemas.openxmlformats.org/officeDocument/2006/relationships/image" Target="../media/image101.png"/><Relationship Id="rId17" Type="http://schemas.microsoft.com/office/2007/relationships/hdphoto" Target="../media/hdphoto10.wdp"/><Relationship Id="rId2" Type="http://schemas.openxmlformats.org/officeDocument/2006/relationships/notesSlide" Target="../notesSlides/notesSlide15.xml"/><Relationship Id="rId16" Type="http://schemas.openxmlformats.org/officeDocument/2006/relationships/image" Target="../media/image104.png"/><Relationship Id="rId20"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image" Target="../media/image9.png"/><Relationship Id="rId11" Type="http://schemas.microsoft.com/office/2007/relationships/hdphoto" Target="../media/hdphoto8.wdp"/><Relationship Id="rId24" Type="http://schemas.openxmlformats.org/officeDocument/2006/relationships/image" Target="../media/image15.png"/><Relationship Id="rId5" Type="http://schemas.openxmlformats.org/officeDocument/2006/relationships/image" Target="../media/image13.png"/><Relationship Id="rId15" Type="http://schemas.microsoft.com/office/2007/relationships/hdphoto" Target="../media/hdphoto9.wdp"/><Relationship Id="rId23" Type="http://schemas.openxmlformats.org/officeDocument/2006/relationships/image" Target="../media/image110.png"/><Relationship Id="rId10" Type="http://schemas.openxmlformats.org/officeDocument/2006/relationships/image" Target="../media/image100.png"/><Relationship Id="rId19" Type="http://schemas.openxmlformats.org/officeDocument/2006/relationships/image" Target="../media/image106.jpg"/><Relationship Id="rId4" Type="http://schemas.openxmlformats.org/officeDocument/2006/relationships/image" Target="../media/image12.png"/><Relationship Id="rId9" Type="http://schemas.microsoft.com/office/2007/relationships/hdphoto" Target="../media/hdphoto7.wdp"/><Relationship Id="rId14" Type="http://schemas.openxmlformats.org/officeDocument/2006/relationships/image" Target="../media/image103.png"/><Relationship Id="rId22" Type="http://schemas.openxmlformats.org/officeDocument/2006/relationships/image" Target="../media/image109.jpe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1.jpg"/><Relationship Id="rId7" Type="http://schemas.openxmlformats.org/officeDocument/2006/relationships/hyperlink" Target="http://www.plasticosfoundation.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12.png"/><Relationship Id="rId3" Type="http://schemas.openxmlformats.org/officeDocument/2006/relationships/image" Target="../media/image16.jpeg"/><Relationship Id="rId21" Type="http://schemas.openxmlformats.org/officeDocument/2006/relationships/image" Target="../media/image15.pn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notesSlide" Target="../notesSlides/notesSlide3.xml"/><Relationship Id="rId16" Type="http://schemas.openxmlformats.org/officeDocument/2006/relationships/image" Target="../media/image29.jpeg"/><Relationship Id="rId20"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jpeg"/><Relationship Id="rId19" Type="http://schemas.openxmlformats.org/officeDocument/2006/relationships/image" Target="../media/image13.pn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jpeg"/></Relationships>
</file>

<file path=ppt/slides/_rels/slide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12.pn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35.jpeg"/><Relationship Id="rId4" Type="http://schemas.openxmlformats.org/officeDocument/2006/relationships/image" Target="../media/image13.png"/><Relationship Id="rId9" Type="http://schemas.openxmlformats.org/officeDocument/2006/relationships/image" Target="../media/image34.jpeg"/><Relationship Id="rId14" Type="http://schemas.openxmlformats.org/officeDocument/2006/relationships/image" Target="../media/image39.jpe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40.jpeg"/><Relationship Id="rId7" Type="http://schemas.openxmlformats.org/officeDocument/2006/relationships/image" Target="../media/image9.png"/><Relationship Id="rId12"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43.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0.jpeg"/><Relationship Id="rId7" Type="http://schemas.openxmlformats.org/officeDocument/2006/relationships/image" Target="../media/image9.png"/><Relationship Id="rId12"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51.jpeg"/><Relationship Id="rId5" Type="http://schemas.openxmlformats.org/officeDocument/2006/relationships/image" Target="../media/image13.png"/><Relationship Id="rId15" Type="http://schemas.openxmlformats.org/officeDocument/2006/relationships/image" Target="../media/image15.png"/><Relationship Id="rId10" Type="http://schemas.openxmlformats.org/officeDocument/2006/relationships/image" Target="../media/image50.jpeg"/><Relationship Id="rId4" Type="http://schemas.openxmlformats.org/officeDocument/2006/relationships/image" Target="../media/image12.png"/><Relationship Id="rId9" Type="http://schemas.openxmlformats.org/officeDocument/2006/relationships/image" Target="../media/image49.jpeg"/><Relationship Id="rId14" Type="http://schemas.openxmlformats.org/officeDocument/2006/relationships/image" Target="../media/image54.jpe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png"/><Relationship Id="rId7" Type="http://schemas.openxmlformats.org/officeDocument/2006/relationships/image" Target="../media/image57.png"/><Relationship Id="rId12" Type="http://schemas.openxmlformats.org/officeDocument/2006/relationships/image" Target="../media/image15.png"/><Relationship Id="rId2" Type="http://schemas.openxmlformats.org/officeDocument/2006/relationships/image" Target="../media/image55.jpe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61.png"/><Relationship Id="rId5" Type="http://schemas.openxmlformats.org/officeDocument/2006/relationships/image" Target="../media/image13.png"/><Relationship Id="rId10" Type="http://schemas.openxmlformats.org/officeDocument/2006/relationships/image" Target="../media/image60.png"/><Relationship Id="rId4" Type="http://schemas.openxmlformats.org/officeDocument/2006/relationships/image" Target="../media/image12.png"/><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64.png"/><Relationship Id="rId10" Type="http://schemas.openxmlformats.org/officeDocument/2006/relationships/image" Target="../media/image15.png"/><Relationship Id="rId4" Type="http://schemas.openxmlformats.org/officeDocument/2006/relationships/image" Target="../media/image63.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67.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BC75969-9E8D-A840-90DE-D295EEED2F5B}"/>
              </a:ext>
            </a:extLst>
          </p:cNvPr>
          <p:cNvGrpSpPr/>
          <p:nvPr/>
        </p:nvGrpSpPr>
        <p:grpSpPr>
          <a:xfrm>
            <a:off x="2223297" y="1567544"/>
            <a:ext cx="6481265" cy="3052584"/>
            <a:chOff x="2358189" y="1705046"/>
            <a:chExt cx="6119492" cy="2882194"/>
          </a:xfrm>
        </p:grpSpPr>
        <p:pic>
          <p:nvPicPr>
            <p:cNvPr id="3" name="Picture 2">
              <a:extLst>
                <a:ext uri="{FF2B5EF4-FFF2-40B4-BE49-F238E27FC236}">
                  <a16:creationId xmlns:a16="http://schemas.microsoft.com/office/drawing/2014/main" id="{85AF5325-2B5B-5549-B58A-DFAEDA3E32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65065" y="1720287"/>
              <a:ext cx="1980054" cy="2866953"/>
            </a:xfrm>
            <a:prstGeom prst="rect">
              <a:avLst/>
            </a:prstGeom>
          </p:spPr>
        </p:pic>
        <p:pic>
          <p:nvPicPr>
            <p:cNvPr id="18" name="Picture 17" descr="Surgery 1.jpg">
              <a:extLst>
                <a:ext uri="{FF2B5EF4-FFF2-40B4-BE49-F238E27FC236}">
                  <a16:creationId xmlns:a16="http://schemas.microsoft.com/office/drawing/2014/main" id="{BC09F9E5-41E8-674F-B506-A70B6C38882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4000" contrast="7000"/>
                      </a14:imgEffect>
                    </a14:imgLayer>
                  </a14:imgProps>
                </a:ext>
                <a:ext uri="{28A0092B-C50C-407E-A947-70E740481C1C}">
                  <a14:useLocalDpi xmlns:a14="http://schemas.microsoft.com/office/drawing/2010/main"/>
                </a:ext>
              </a:extLst>
            </a:blip>
            <a:srcRect/>
            <a:stretch/>
          </p:blipFill>
          <p:spPr>
            <a:xfrm>
              <a:off x="4424680" y="1705046"/>
              <a:ext cx="1976120" cy="2882193"/>
            </a:xfrm>
            <a:prstGeom prst="rect">
              <a:avLst/>
            </a:prstGeom>
          </p:spPr>
        </p:pic>
        <p:pic>
          <p:nvPicPr>
            <p:cNvPr id="7" name="Picture 6">
              <a:extLst>
                <a:ext uri="{FF2B5EF4-FFF2-40B4-BE49-F238E27FC236}">
                  <a16:creationId xmlns:a16="http://schemas.microsoft.com/office/drawing/2014/main" id="{B072CB87-48D0-3B45-A3B3-05D23E6448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96335" y="1712110"/>
              <a:ext cx="1979294" cy="2875130"/>
            </a:xfrm>
            <a:prstGeom prst="rect">
              <a:avLst/>
            </a:prstGeom>
          </p:spPr>
        </p:pic>
        <p:sp>
          <p:nvSpPr>
            <p:cNvPr id="8" name="Rectangle 7">
              <a:extLst>
                <a:ext uri="{FF2B5EF4-FFF2-40B4-BE49-F238E27FC236}">
                  <a16:creationId xmlns:a16="http://schemas.microsoft.com/office/drawing/2014/main" id="{C6E8A26A-A0F4-F241-A22D-58386394C24F}"/>
                </a:ext>
              </a:extLst>
            </p:cNvPr>
            <p:cNvSpPr/>
            <p:nvPr/>
          </p:nvSpPr>
          <p:spPr>
            <a:xfrm>
              <a:off x="2358189" y="3219078"/>
              <a:ext cx="1980055" cy="1368162"/>
            </a:xfrm>
            <a:prstGeom prst="rect">
              <a:avLst/>
            </a:prstGeom>
            <a:gradFill>
              <a:gsLst>
                <a:gs pos="26000">
                  <a:srgbClr val="0095A9">
                    <a:alpha val="47000"/>
                  </a:srgbClr>
                </a:gs>
                <a:gs pos="71000">
                  <a:srgbClr val="0095A9">
                    <a:alpha val="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B064EFA-7105-B34F-978B-8220EA7FD010}"/>
                </a:ext>
              </a:extLst>
            </p:cNvPr>
            <p:cNvSpPr txBox="1"/>
            <p:nvPr/>
          </p:nvSpPr>
          <p:spPr>
            <a:xfrm>
              <a:off x="2365066" y="4193865"/>
              <a:ext cx="1980054" cy="369332"/>
            </a:xfrm>
            <a:prstGeom prst="rect">
              <a:avLst/>
            </a:prstGeom>
            <a:noFill/>
            <a:effectLst>
              <a:outerShdw blurRad="50800" dist="38100" dir="2700000" algn="tl" rotWithShape="0">
                <a:schemeClr val="tx2">
                  <a:alpha val="79000"/>
                </a:schemeClr>
              </a:outerShdw>
            </a:effectLst>
          </p:spPr>
          <p:txBody>
            <a:bodyPr wrap="square" rtlCol="0">
              <a:spAutoFit/>
            </a:bodyPr>
            <a:lstStyle/>
            <a:p>
              <a:pPr algn="ctr"/>
              <a:r>
                <a:rPr lang="en-US" b="1" dirty="0">
                  <a:solidFill>
                    <a:schemeClr val="bg1"/>
                  </a:solidFill>
                  <a:latin typeface="Century Gothic" panose="020B0502020202020204" pitchFamily="34" charset="0"/>
                </a:rPr>
                <a:t>TREAT</a:t>
              </a:r>
            </a:p>
          </p:txBody>
        </p:sp>
        <p:sp>
          <p:nvSpPr>
            <p:cNvPr id="24" name="Rectangle 23">
              <a:extLst>
                <a:ext uri="{FF2B5EF4-FFF2-40B4-BE49-F238E27FC236}">
                  <a16:creationId xmlns:a16="http://schemas.microsoft.com/office/drawing/2014/main" id="{8DA24006-CBC4-BD48-8F56-60AAC1473631}"/>
                </a:ext>
              </a:extLst>
            </p:cNvPr>
            <p:cNvSpPr/>
            <p:nvPr/>
          </p:nvSpPr>
          <p:spPr>
            <a:xfrm>
              <a:off x="4419600" y="3219077"/>
              <a:ext cx="1980055" cy="1368162"/>
            </a:xfrm>
            <a:prstGeom prst="rect">
              <a:avLst/>
            </a:prstGeom>
            <a:gradFill>
              <a:gsLst>
                <a:gs pos="26000">
                  <a:srgbClr val="0095A9">
                    <a:alpha val="47000"/>
                  </a:srgbClr>
                </a:gs>
                <a:gs pos="71000">
                  <a:srgbClr val="0095A9">
                    <a:alpha val="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FD5B175-0EAE-554D-8EDB-6E9E8B342832}"/>
                </a:ext>
              </a:extLst>
            </p:cNvPr>
            <p:cNvSpPr txBox="1"/>
            <p:nvPr/>
          </p:nvSpPr>
          <p:spPr>
            <a:xfrm>
              <a:off x="4426477" y="4193865"/>
              <a:ext cx="1980054" cy="369332"/>
            </a:xfrm>
            <a:prstGeom prst="rect">
              <a:avLst/>
            </a:prstGeom>
            <a:noFill/>
            <a:effectLst>
              <a:outerShdw blurRad="50800" dist="38100" dir="2700000" algn="tl" rotWithShape="0">
                <a:schemeClr val="tx2">
                  <a:alpha val="79000"/>
                </a:schemeClr>
              </a:outerShdw>
            </a:effectLst>
          </p:spPr>
          <p:txBody>
            <a:bodyPr wrap="square" rtlCol="0">
              <a:spAutoFit/>
            </a:bodyPr>
            <a:lstStyle/>
            <a:p>
              <a:pPr algn="ctr"/>
              <a:r>
                <a:rPr lang="en-US" b="1" dirty="0">
                  <a:solidFill>
                    <a:schemeClr val="bg1"/>
                  </a:solidFill>
                  <a:latin typeface="Century Gothic" panose="020B0502020202020204" pitchFamily="34" charset="0"/>
                </a:rPr>
                <a:t>TRAIN</a:t>
              </a:r>
            </a:p>
          </p:txBody>
        </p:sp>
        <p:sp>
          <p:nvSpPr>
            <p:cNvPr id="29" name="Rectangle 28">
              <a:extLst>
                <a:ext uri="{FF2B5EF4-FFF2-40B4-BE49-F238E27FC236}">
                  <a16:creationId xmlns:a16="http://schemas.microsoft.com/office/drawing/2014/main" id="{0ED4957D-80F9-CF4E-A3DE-3253CCCD76FC}"/>
                </a:ext>
              </a:extLst>
            </p:cNvPr>
            <p:cNvSpPr/>
            <p:nvPr/>
          </p:nvSpPr>
          <p:spPr>
            <a:xfrm>
              <a:off x="6490750" y="3219078"/>
              <a:ext cx="1980055" cy="1368162"/>
            </a:xfrm>
            <a:prstGeom prst="rect">
              <a:avLst/>
            </a:prstGeom>
            <a:gradFill>
              <a:gsLst>
                <a:gs pos="26000">
                  <a:srgbClr val="0095A9">
                    <a:alpha val="47000"/>
                  </a:srgbClr>
                </a:gs>
                <a:gs pos="71000">
                  <a:srgbClr val="0095A9">
                    <a:alpha val="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E2B6EE9-D5B2-424F-AE49-B47F90549FFA}"/>
                </a:ext>
              </a:extLst>
            </p:cNvPr>
            <p:cNvSpPr txBox="1"/>
            <p:nvPr/>
          </p:nvSpPr>
          <p:spPr>
            <a:xfrm>
              <a:off x="6497627" y="4193865"/>
              <a:ext cx="1980054" cy="369332"/>
            </a:xfrm>
            <a:prstGeom prst="rect">
              <a:avLst/>
            </a:prstGeom>
            <a:noFill/>
            <a:effectLst>
              <a:outerShdw blurRad="50800" dist="38100" dir="2700000" algn="tl" rotWithShape="0">
                <a:schemeClr val="tx2">
                  <a:alpha val="79000"/>
                </a:schemeClr>
              </a:outerShdw>
            </a:effectLst>
          </p:spPr>
          <p:txBody>
            <a:bodyPr wrap="square" rtlCol="0">
              <a:spAutoFit/>
            </a:bodyPr>
            <a:lstStyle/>
            <a:p>
              <a:pPr algn="ctr"/>
              <a:r>
                <a:rPr lang="en-US" b="1" dirty="0">
                  <a:solidFill>
                    <a:schemeClr val="bg1"/>
                  </a:solidFill>
                  <a:latin typeface="Century Gothic" panose="020B0502020202020204" pitchFamily="34" charset="0"/>
                </a:rPr>
                <a:t>TRANSFORM</a:t>
              </a:r>
            </a:p>
          </p:txBody>
        </p:sp>
      </p:grpSp>
      <p:pic>
        <p:nvPicPr>
          <p:cNvPr id="31" name="Picture 30">
            <a:extLst>
              <a:ext uri="{FF2B5EF4-FFF2-40B4-BE49-F238E27FC236}">
                <a16:creationId xmlns:a16="http://schemas.microsoft.com/office/drawing/2014/main" id="{E75613A7-F0EA-D24B-8B8A-F02447C11EE8}"/>
              </a:ext>
            </a:extLst>
          </p:cNvPr>
          <p:cNvPicPr>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a:xfrm flipH="1">
            <a:off x="-1" y="2751"/>
            <a:ext cx="3375716" cy="5140750"/>
          </a:xfrm>
          <a:prstGeom prst="rect">
            <a:avLst/>
          </a:prstGeom>
        </p:spPr>
      </p:pic>
      <p:pic>
        <p:nvPicPr>
          <p:cNvPr id="5" name="Picture 4">
            <a:extLst>
              <a:ext uri="{FF2B5EF4-FFF2-40B4-BE49-F238E27FC236}">
                <a16:creationId xmlns:a16="http://schemas.microsoft.com/office/drawing/2014/main" id="{FD7C14C5-F8A3-EC49-BA83-589EDB59E5B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6200000" flipV="1">
            <a:off x="3241589" y="-3241589"/>
            <a:ext cx="2660822" cy="9144000"/>
          </a:xfrm>
          <a:prstGeom prst="rect">
            <a:avLst/>
          </a:prstGeom>
          <a:effectLst/>
        </p:spPr>
      </p:pic>
      <p:pic>
        <p:nvPicPr>
          <p:cNvPr id="14" name="Picture 13">
            <a:extLst>
              <a:ext uri="{FF2B5EF4-FFF2-40B4-BE49-F238E27FC236}">
                <a16:creationId xmlns:a16="http://schemas.microsoft.com/office/drawing/2014/main" id="{269EBD79-C3AC-FE42-9F3D-4A55EB649721}"/>
              </a:ext>
            </a:extLst>
          </p:cNvPr>
          <p:cNvPicPr>
            <a:picLocks noChangeAspect="1"/>
          </p:cNvPicPr>
          <p:nvPr/>
        </p:nvPicPr>
        <p:blipFill rotWithShape="1">
          <a:blip r:embed="rId8" cstate="screen">
            <a:alphaModFix amt="61000"/>
            <a:extLst>
              <a:ext uri="{28A0092B-C50C-407E-A947-70E740481C1C}">
                <a14:useLocalDpi xmlns:a14="http://schemas.microsoft.com/office/drawing/2010/main"/>
              </a:ext>
            </a:extLst>
          </a:blip>
          <a:srcRect/>
          <a:stretch/>
        </p:blipFill>
        <p:spPr>
          <a:xfrm rot="16200000" flipV="1">
            <a:off x="3241589" y="-3241589"/>
            <a:ext cx="2660822" cy="9144000"/>
          </a:xfrm>
          <a:prstGeom prst="rect">
            <a:avLst/>
          </a:prstGeom>
          <a:effectLst/>
        </p:spPr>
      </p:pic>
      <p:pic>
        <p:nvPicPr>
          <p:cNvPr id="26" name="Picture 25">
            <a:extLst>
              <a:ext uri="{FF2B5EF4-FFF2-40B4-BE49-F238E27FC236}">
                <a16:creationId xmlns:a16="http://schemas.microsoft.com/office/drawing/2014/main" id="{9D86915E-DF21-1D46-920E-13E28317A18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21" name="Title 3">
            <a:extLst>
              <a:ext uri="{FF2B5EF4-FFF2-40B4-BE49-F238E27FC236}">
                <a16:creationId xmlns:a16="http://schemas.microsoft.com/office/drawing/2014/main" id="{C0B659FA-FE0C-164D-A4BD-08609C6729EB}"/>
              </a:ext>
            </a:extLst>
          </p:cNvPr>
          <p:cNvSpPr txBox="1">
            <a:spLocks/>
          </p:cNvSpPr>
          <p:nvPr/>
        </p:nvSpPr>
        <p:spPr>
          <a:xfrm>
            <a:off x="178754" y="2212971"/>
            <a:ext cx="2166551" cy="1469343"/>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kern="1200">
                <a:solidFill>
                  <a:schemeClr val="accent5">
                    <a:lumMod val="75000"/>
                  </a:schemeClr>
                </a:solidFill>
                <a:latin typeface="Century Gothic"/>
                <a:ea typeface="+mj-ea"/>
                <a:cs typeface="Century Gothic"/>
              </a:defRPr>
            </a:lvl1pPr>
          </a:lstStyle>
          <a:p>
            <a:pPr algn="ctr"/>
            <a:r>
              <a:rPr lang="en-US" sz="4600" dirty="0">
                <a:latin typeface="Century Gothic" panose="020B0502020202020204" pitchFamily="34" charset="0"/>
              </a:rPr>
              <a:t>Our</a:t>
            </a:r>
          </a:p>
        </p:txBody>
      </p:sp>
      <p:sp>
        <p:nvSpPr>
          <p:cNvPr id="25" name="Title 3">
            <a:extLst>
              <a:ext uri="{FF2B5EF4-FFF2-40B4-BE49-F238E27FC236}">
                <a16:creationId xmlns:a16="http://schemas.microsoft.com/office/drawing/2014/main" id="{CE8926BB-6E53-6D4F-A1A4-D73137EC996C}"/>
              </a:ext>
            </a:extLst>
          </p:cNvPr>
          <p:cNvSpPr txBox="1">
            <a:spLocks/>
          </p:cNvSpPr>
          <p:nvPr/>
        </p:nvSpPr>
        <p:spPr>
          <a:xfrm>
            <a:off x="178754" y="3410465"/>
            <a:ext cx="2166551" cy="894238"/>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2400" kern="1200">
                <a:solidFill>
                  <a:schemeClr val="accent5">
                    <a:lumMod val="75000"/>
                  </a:schemeClr>
                </a:solidFill>
                <a:latin typeface="Century Gothic"/>
                <a:ea typeface="+mj-ea"/>
                <a:cs typeface="Century Gothic"/>
              </a:defRPr>
            </a:lvl1pPr>
          </a:lstStyle>
          <a:p>
            <a:pPr algn="ctr"/>
            <a:r>
              <a:rPr lang="en-US" sz="4600" dirty="0">
                <a:latin typeface="Century Gothic" panose="020B0502020202020204" pitchFamily="34" charset="0"/>
              </a:rPr>
              <a:t>Story</a:t>
            </a:r>
          </a:p>
        </p:txBody>
      </p:sp>
      <p:pic>
        <p:nvPicPr>
          <p:cNvPr id="15" name="Picture 14" descr="A black and white logo&#10;&#10;Description automatically generated">
            <a:extLst>
              <a:ext uri="{FF2B5EF4-FFF2-40B4-BE49-F238E27FC236}">
                <a16:creationId xmlns:a16="http://schemas.microsoft.com/office/drawing/2014/main" id="{8A92DE7B-A293-D72F-9124-FF23FE07BE5C}"/>
              </a:ext>
            </a:extLst>
          </p:cNvPr>
          <p:cNvPicPr>
            <a:picLocks noChangeAspect="1"/>
          </p:cNvPicPr>
          <p:nvPr/>
        </p:nvPicPr>
        <p:blipFill>
          <a:blip r:embed="rId10"/>
          <a:stretch>
            <a:fillRect/>
          </a:stretch>
        </p:blipFill>
        <p:spPr>
          <a:xfrm>
            <a:off x="266700" y="311150"/>
            <a:ext cx="4806950" cy="1654965"/>
          </a:xfrm>
          <a:prstGeom prst="rect">
            <a:avLst/>
          </a:prstGeom>
        </p:spPr>
      </p:pic>
    </p:spTree>
    <p:extLst>
      <p:ext uri="{BB962C8B-B14F-4D97-AF65-F5344CB8AC3E}">
        <p14:creationId xmlns:p14="http://schemas.microsoft.com/office/powerpoint/2010/main" val="172673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F4226C-98ED-DC4E-9BAB-957289F64E8A}"/>
              </a:ext>
            </a:extLst>
          </p:cNvPr>
          <p:cNvPicPr>
            <a:picLocks noChangeAspect="1"/>
          </p:cNvPicPr>
          <p:nvPr/>
        </p:nvPicPr>
        <p:blipFill rotWithShape="1">
          <a:blip r:embed="rId3" cstate="print">
            <a:alphaModFix amt="21000"/>
            <a:extLst>
              <a:ext uri="{28A0092B-C50C-407E-A947-70E740481C1C}">
                <a14:useLocalDpi xmlns:a14="http://schemas.microsoft.com/office/drawing/2010/main"/>
              </a:ext>
            </a:extLst>
          </a:blip>
          <a:srcRect l="6829"/>
          <a:stretch/>
        </p:blipFill>
        <p:spPr>
          <a:xfrm>
            <a:off x="4501794" y="1351005"/>
            <a:ext cx="4642206" cy="3792495"/>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10</a:t>
            </a:fld>
            <a:endParaRPr lang="en-US" dirty="0">
              <a:solidFill>
                <a:schemeClr val="bg1"/>
              </a:solidFill>
            </a:endParaRPr>
          </a:p>
        </p:txBody>
      </p:sp>
      <p:sp>
        <p:nvSpPr>
          <p:cNvPr id="16" name="Content Placeholder 3">
            <a:extLst>
              <a:ext uri="{FF2B5EF4-FFF2-40B4-BE49-F238E27FC236}">
                <a16:creationId xmlns:a16="http://schemas.microsoft.com/office/drawing/2014/main" id="{920F9C0C-D0E5-6A4E-8B43-802E6CA51F43}"/>
              </a:ext>
            </a:extLst>
          </p:cNvPr>
          <p:cNvSpPr txBox="1">
            <a:spLocks/>
          </p:cNvSpPr>
          <p:nvPr/>
        </p:nvSpPr>
        <p:spPr>
          <a:xfrm>
            <a:off x="296778" y="2076748"/>
            <a:ext cx="4851294"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1000" b="1" dirty="0">
                <a:solidFill>
                  <a:schemeClr val="tx1">
                    <a:lumMod val="50000"/>
                    <a:lumOff val="50000"/>
                  </a:schemeClr>
                </a:solidFill>
              </a:rPr>
              <a:t>Reshaping Lives: Full Circle</a:t>
            </a:r>
            <a:r>
              <a:rPr lang="en-US" sz="1000" dirty="0">
                <a:solidFill>
                  <a:schemeClr val="tx1">
                    <a:lumMod val="50000"/>
                    <a:lumOff val="50000"/>
                  </a:schemeClr>
                </a:solidFill>
              </a:rPr>
              <a:t> is the first large-scale nationwide program providing no-cost breast reconstruction surgery for post-mastectomy women in the U.S. who are uninsured or underinsured. </a:t>
            </a:r>
          </a:p>
          <a:p>
            <a:pPr marL="0" indent="0">
              <a:buNone/>
            </a:pPr>
            <a:r>
              <a:rPr lang="en-US" sz="1000" dirty="0">
                <a:solidFill>
                  <a:schemeClr val="tx1">
                    <a:lumMod val="50000"/>
                    <a:lumOff val="50000"/>
                  </a:schemeClr>
                </a:solidFill>
              </a:rPr>
              <a:t>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provides this care using </a:t>
            </a:r>
            <a:r>
              <a:rPr lang="en-US" sz="1000" b="1" dirty="0">
                <a:solidFill>
                  <a:schemeClr val="tx1">
                    <a:lumMod val="50000"/>
                    <a:lumOff val="50000"/>
                  </a:schemeClr>
                </a:solidFill>
              </a:rPr>
              <a:t>volunteer board-certified plastic surgeons</a:t>
            </a:r>
            <a:r>
              <a:rPr lang="en-US" sz="1000" dirty="0">
                <a:solidFill>
                  <a:schemeClr val="tx1">
                    <a:lumMod val="50000"/>
                    <a:lumOff val="50000"/>
                  </a:schemeClr>
                </a:solidFill>
              </a:rPr>
              <a:t> across the country who are experts in breast reconstruction. Program partners MTF biologics provide tissue for each patient, and Restorative Ink Specialists provides 3D nipple tattooing. Further generous support for the program comes from </a:t>
            </a:r>
            <a:r>
              <a:rPr lang="en-US" sz="1000" dirty="0" err="1">
                <a:solidFill>
                  <a:schemeClr val="tx1">
                    <a:lumMod val="50000"/>
                    <a:lumOff val="50000"/>
                  </a:schemeClr>
                </a:solidFill>
              </a:rPr>
              <a:t>MiraDry</a:t>
            </a:r>
            <a:r>
              <a:rPr lang="en-US" sz="1000" dirty="0">
                <a:solidFill>
                  <a:schemeClr val="tx1">
                    <a:lumMod val="50000"/>
                    <a:lumOff val="50000"/>
                  </a:schemeClr>
                </a:solidFill>
              </a:rPr>
              <a:t>, </a:t>
            </a:r>
            <a:r>
              <a:rPr lang="en-US" sz="1000" dirty="0" err="1">
                <a:solidFill>
                  <a:schemeClr val="tx1">
                    <a:lumMod val="50000"/>
                    <a:lumOff val="50000"/>
                  </a:schemeClr>
                </a:solidFill>
              </a:rPr>
              <a:t>AnaOno</a:t>
            </a:r>
            <a:r>
              <a:rPr lang="en-US" sz="1000" dirty="0">
                <a:solidFill>
                  <a:schemeClr val="tx1">
                    <a:lumMod val="50000"/>
                    <a:lumOff val="50000"/>
                  </a:schemeClr>
                </a:solidFill>
              </a:rPr>
              <a:t>, and </a:t>
            </a:r>
            <a:r>
              <a:rPr lang="en-US" sz="1000" dirty="0" err="1">
                <a:solidFill>
                  <a:schemeClr val="tx1">
                    <a:lumMod val="50000"/>
                    <a:lumOff val="50000"/>
                  </a:schemeClr>
                </a:solidFill>
              </a:rPr>
              <a:t>AlumierMD</a:t>
            </a:r>
            <a:r>
              <a:rPr lang="en-US" sz="1000" dirty="0">
                <a:solidFill>
                  <a:schemeClr val="tx1">
                    <a:lumMod val="50000"/>
                    <a:lumOff val="50000"/>
                  </a:schemeClr>
                </a:solidFill>
              </a:rPr>
              <a:t>. Once patients are identified at the local level,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thoroughly vets each and completes their full journey of care.</a:t>
            </a:r>
          </a:p>
          <a:p>
            <a:pPr marL="0" indent="0">
              <a:buNone/>
            </a:pPr>
            <a:endParaRPr lang="en-US" sz="1000" dirty="0">
              <a:solidFill>
                <a:schemeClr val="tx1">
                  <a:lumMod val="50000"/>
                  <a:lumOff val="50000"/>
                </a:schemeClr>
              </a:solidFill>
            </a:endParaRPr>
          </a:p>
          <a:p>
            <a:pPr marL="0" indent="0">
              <a:spcBef>
                <a:spcPts val="0"/>
              </a:spcBef>
              <a:spcAft>
                <a:spcPts val="800"/>
              </a:spcAft>
              <a:buNone/>
            </a:pPr>
            <a:r>
              <a:rPr lang="en-US" sz="1000" dirty="0">
                <a:solidFill>
                  <a:schemeClr val="tx1">
                    <a:lumMod val="50000"/>
                    <a:lumOff val="50000"/>
                  </a:schemeClr>
                </a:solidFill>
              </a:rPr>
              <a:t>Part of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broader </a:t>
            </a:r>
            <a:r>
              <a:rPr lang="en-US" sz="1000" b="1" dirty="0">
                <a:solidFill>
                  <a:schemeClr val="tx1">
                    <a:lumMod val="50000"/>
                    <a:lumOff val="50000"/>
                  </a:schemeClr>
                </a:solidFill>
              </a:rPr>
              <a:t>Reshaping Lives America</a:t>
            </a:r>
            <a:r>
              <a:rPr lang="en-US" sz="1000" dirty="0">
                <a:solidFill>
                  <a:schemeClr val="tx1">
                    <a:lumMod val="50000"/>
                    <a:lumOff val="50000"/>
                  </a:schemeClr>
                </a:solidFill>
              </a:rPr>
              <a:t> program, Reshaping Lives: Full Circle is based on the success of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global work over the last 25 years and their pioneering domestic work in California since 2016.</a:t>
            </a:r>
          </a:p>
        </p:txBody>
      </p:sp>
      <p:grpSp>
        <p:nvGrpSpPr>
          <p:cNvPr id="32" name="Group 31">
            <a:extLst>
              <a:ext uri="{FF2B5EF4-FFF2-40B4-BE49-F238E27FC236}">
                <a16:creationId xmlns:a16="http://schemas.microsoft.com/office/drawing/2014/main" id="{8B8B115F-DD87-0441-AD44-140DED82BBFF}"/>
              </a:ext>
            </a:extLst>
          </p:cNvPr>
          <p:cNvGrpSpPr/>
          <p:nvPr/>
        </p:nvGrpSpPr>
        <p:grpSpPr>
          <a:xfrm>
            <a:off x="2331309" y="0"/>
            <a:ext cx="6820931" cy="2010032"/>
            <a:chOff x="2861360" y="-2062"/>
            <a:chExt cx="6282641" cy="1851405"/>
          </a:xfrm>
        </p:grpSpPr>
        <p:pic>
          <p:nvPicPr>
            <p:cNvPr id="30" name="Picture 29">
              <a:extLst>
                <a:ext uri="{FF2B5EF4-FFF2-40B4-BE49-F238E27FC236}">
                  <a16:creationId xmlns:a16="http://schemas.microsoft.com/office/drawing/2014/main" id="{61C3565A-AB7C-6349-9D6B-6A0AB20968BC}"/>
                </a:ext>
              </a:extLst>
            </p:cNvPr>
            <p:cNvPicPr>
              <a:picLocks noChangeAspect="1"/>
            </p:cNvPicPr>
            <p:nvPr/>
          </p:nvPicPr>
          <p:blipFill rotWithShape="1">
            <a:blip r:embed="rId5"/>
            <a:srcRect t="65186" b="10496"/>
            <a:stretch/>
          </p:blipFill>
          <p:spPr>
            <a:xfrm>
              <a:off x="3632887" y="1"/>
              <a:ext cx="5511114" cy="1781744"/>
            </a:xfrm>
            <a:prstGeom prst="rect">
              <a:avLst/>
            </a:prstGeom>
          </p:spPr>
        </p:pic>
        <p:pic>
          <p:nvPicPr>
            <p:cNvPr id="33" name="Picture 32">
              <a:extLst>
                <a:ext uri="{FF2B5EF4-FFF2-40B4-BE49-F238E27FC236}">
                  <a16:creationId xmlns:a16="http://schemas.microsoft.com/office/drawing/2014/main" id="{8A3A3C17-6D02-264C-91BB-41987BDD48EA}"/>
                </a:ext>
              </a:extLst>
            </p:cNvPr>
            <p:cNvPicPr>
              <a:picLocks noChangeAspect="1"/>
            </p:cNvPicPr>
            <p:nvPr/>
          </p:nvPicPr>
          <p:blipFill rotWithShape="1">
            <a:blip r:embed="rId5"/>
            <a:srcRect t="65186" r="70886" b="10496"/>
            <a:stretch/>
          </p:blipFill>
          <p:spPr>
            <a:xfrm>
              <a:off x="2876535" y="1"/>
              <a:ext cx="2360864" cy="1781744"/>
            </a:xfrm>
            <a:prstGeom prst="rect">
              <a:avLst/>
            </a:prstGeom>
          </p:spPr>
        </p:pic>
        <p:sp>
          <p:nvSpPr>
            <p:cNvPr id="31" name="Rectangle 30">
              <a:extLst>
                <a:ext uri="{FF2B5EF4-FFF2-40B4-BE49-F238E27FC236}">
                  <a16:creationId xmlns:a16="http://schemas.microsoft.com/office/drawing/2014/main" id="{926C337D-A242-8440-B95D-8E210DA00097}"/>
                </a:ext>
              </a:extLst>
            </p:cNvPr>
            <p:cNvSpPr/>
            <p:nvPr/>
          </p:nvSpPr>
          <p:spPr>
            <a:xfrm>
              <a:off x="2861360" y="-2062"/>
              <a:ext cx="4226939" cy="1851405"/>
            </a:xfrm>
            <a:prstGeom prst="rect">
              <a:avLst/>
            </a:prstGeom>
            <a:gradFill>
              <a:gsLst>
                <a:gs pos="39000">
                  <a:srgbClr val="FFFFFF">
                    <a:alpha val="81465"/>
                  </a:srgbClr>
                </a:gs>
                <a:gs pos="16000">
                  <a:schemeClr val="bg1"/>
                </a:gs>
                <a:gs pos="82000">
                  <a:schemeClr val="bg1">
                    <a:alpha val="0"/>
                  </a:schemeClr>
                </a:gs>
              </a:gsLst>
              <a:lin ang="1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56E12E0C-00D8-2D4A-9C64-81C7CECDDCB0}"/>
              </a:ext>
            </a:extLst>
          </p:cNvPr>
          <p:cNvSpPr txBox="1"/>
          <p:nvPr/>
        </p:nvSpPr>
        <p:spPr>
          <a:xfrm>
            <a:off x="5914953" y="2699893"/>
            <a:ext cx="3037840" cy="1292662"/>
          </a:xfrm>
          <a:prstGeom prst="rect">
            <a:avLst/>
          </a:prstGeom>
          <a:noFill/>
        </p:spPr>
        <p:txBody>
          <a:bodyPr wrap="square" rtlCol="0">
            <a:spAutoFit/>
          </a:bodyPr>
          <a:lstStyle/>
          <a:p>
            <a:r>
              <a:rPr lang="en-US" sz="1000" b="1" dirty="0">
                <a:solidFill>
                  <a:srgbClr val="007686"/>
                </a:solidFill>
                <a:latin typeface="Century Gothic" panose="020B0502020202020204" pitchFamily="34" charset="0"/>
              </a:rPr>
              <a:t>of U.S. women with breast cancer who live below the poverty line are inadequately insured and may not have access to breast reconstructive surgery</a:t>
            </a:r>
            <a:r>
              <a:rPr lang="en-US" sz="1000" baseline="30000" dirty="0">
                <a:solidFill>
                  <a:srgbClr val="007686"/>
                </a:solidFill>
                <a:latin typeface="Century Gothic" panose="020B0502020202020204" pitchFamily="34" charset="0"/>
              </a:rPr>
              <a:t>1</a:t>
            </a:r>
            <a:r>
              <a:rPr lang="en-US" sz="1000" b="1" dirty="0">
                <a:solidFill>
                  <a:srgbClr val="007686"/>
                </a:solidFill>
                <a:latin typeface="Century Gothic" panose="020B0502020202020204" pitchFamily="34" charset="0"/>
              </a:rPr>
              <a:t> </a:t>
            </a:r>
            <a:r>
              <a:rPr lang="en-US" sz="1000" dirty="0">
                <a:solidFill>
                  <a:srgbClr val="007686"/>
                </a:solidFill>
                <a:latin typeface="Century Gothic" panose="020B0502020202020204" pitchFamily="34" charset="0"/>
              </a:rPr>
              <a:t>despite reconstruction being considered the standard of care in breast cancer recovery</a:t>
            </a:r>
            <a:r>
              <a:rPr lang="en-US" sz="1000" baseline="30000" dirty="0">
                <a:solidFill>
                  <a:srgbClr val="007686"/>
                </a:solidFill>
                <a:latin typeface="Century Gothic" panose="020B0502020202020204" pitchFamily="34" charset="0"/>
              </a:rPr>
              <a:t>2</a:t>
            </a:r>
            <a:r>
              <a:rPr lang="en-US" sz="1000" dirty="0">
                <a:solidFill>
                  <a:srgbClr val="007686"/>
                </a:solidFill>
                <a:latin typeface="Century Gothic" panose="020B0502020202020204" pitchFamily="34" charset="0"/>
              </a:rPr>
              <a:t>.</a:t>
            </a:r>
          </a:p>
          <a:p>
            <a:endParaRPr lang="en-US" sz="1000" dirty="0">
              <a:solidFill>
                <a:srgbClr val="007686"/>
              </a:solidFill>
              <a:latin typeface="Century Gothic" panose="020B0502020202020204" pitchFamily="34" charset="0"/>
            </a:endParaRPr>
          </a:p>
          <a:p>
            <a:endParaRPr lang="en-US" sz="800" dirty="0">
              <a:solidFill>
                <a:srgbClr val="007686"/>
              </a:solidFill>
              <a:latin typeface="Century Gothic" panose="020B0502020202020204" pitchFamily="34" charset="0"/>
            </a:endParaRPr>
          </a:p>
        </p:txBody>
      </p:sp>
      <p:sp>
        <p:nvSpPr>
          <p:cNvPr id="14" name="TextBox 13">
            <a:extLst>
              <a:ext uri="{FF2B5EF4-FFF2-40B4-BE49-F238E27FC236}">
                <a16:creationId xmlns:a16="http://schemas.microsoft.com/office/drawing/2014/main" id="{60831497-4961-964E-9226-4018338C939E}"/>
              </a:ext>
            </a:extLst>
          </p:cNvPr>
          <p:cNvSpPr txBox="1"/>
          <p:nvPr/>
        </p:nvSpPr>
        <p:spPr>
          <a:xfrm>
            <a:off x="6630204" y="1759715"/>
            <a:ext cx="2067560" cy="1169551"/>
          </a:xfrm>
          <a:prstGeom prst="rect">
            <a:avLst/>
          </a:prstGeom>
          <a:noFill/>
        </p:spPr>
        <p:txBody>
          <a:bodyPr wrap="square" rtlCol="0">
            <a:spAutoFit/>
          </a:bodyPr>
          <a:lstStyle/>
          <a:p>
            <a:r>
              <a:rPr lang="en-US" sz="7000" b="1" dirty="0">
                <a:solidFill>
                  <a:srgbClr val="007686">
                    <a:alpha val="70660"/>
                  </a:srgbClr>
                </a:solidFill>
                <a:latin typeface="Century Gothic" panose="020B0502020202020204" pitchFamily="34" charset="0"/>
              </a:rPr>
              <a:t>60</a:t>
            </a:r>
            <a:r>
              <a:rPr lang="en-US" sz="5000" dirty="0">
                <a:solidFill>
                  <a:srgbClr val="007686">
                    <a:alpha val="70660"/>
                  </a:srgbClr>
                </a:solidFill>
                <a:latin typeface="Century Gothic" panose="020B0502020202020204" pitchFamily="34" charset="0"/>
              </a:rPr>
              <a:t>%</a:t>
            </a:r>
          </a:p>
        </p:txBody>
      </p:sp>
      <p:sp>
        <p:nvSpPr>
          <p:cNvPr id="18" name="TextBox 17">
            <a:extLst>
              <a:ext uri="{FF2B5EF4-FFF2-40B4-BE49-F238E27FC236}">
                <a16:creationId xmlns:a16="http://schemas.microsoft.com/office/drawing/2014/main" id="{AA220449-910B-9D47-B2DA-5DEDE1667675}"/>
              </a:ext>
            </a:extLst>
          </p:cNvPr>
          <p:cNvSpPr txBox="1"/>
          <p:nvPr/>
        </p:nvSpPr>
        <p:spPr>
          <a:xfrm>
            <a:off x="5596672" y="3699353"/>
            <a:ext cx="3032760" cy="338554"/>
          </a:xfrm>
          <a:prstGeom prst="rect">
            <a:avLst/>
          </a:prstGeom>
          <a:noFill/>
        </p:spPr>
        <p:txBody>
          <a:bodyPr wrap="square" rtlCol="0">
            <a:spAutoFit/>
          </a:bodyPr>
          <a:lstStyle/>
          <a:p>
            <a:r>
              <a:rPr lang="en-US" sz="1600" dirty="0">
                <a:solidFill>
                  <a:srgbClr val="007686">
                    <a:alpha val="75992"/>
                  </a:srgbClr>
                </a:solidFill>
                <a:latin typeface="Century Gothic" panose="020B0502020202020204" pitchFamily="34" charset="0"/>
              </a:rPr>
              <a:t>Every woman deserves</a:t>
            </a:r>
          </a:p>
        </p:txBody>
      </p:sp>
      <p:sp>
        <p:nvSpPr>
          <p:cNvPr id="20" name="TextBox 19">
            <a:extLst>
              <a:ext uri="{FF2B5EF4-FFF2-40B4-BE49-F238E27FC236}">
                <a16:creationId xmlns:a16="http://schemas.microsoft.com/office/drawing/2014/main" id="{06863E02-33D2-C741-A0A8-78F1919B6E0C}"/>
              </a:ext>
            </a:extLst>
          </p:cNvPr>
          <p:cNvSpPr txBox="1"/>
          <p:nvPr/>
        </p:nvSpPr>
        <p:spPr>
          <a:xfrm>
            <a:off x="5842917" y="3887008"/>
            <a:ext cx="3576320" cy="430887"/>
          </a:xfrm>
          <a:prstGeom prst="rect">
            <a:avLst/>
          </a:prstGeom>
          <a:noFill/>
        </p:spPr>
        <p:txBody>
          <a:bodyPr wrap="square" rtlCol="0">
            <a:spAutoFit/>
          </a:bodyPr>
          <a:lstStyle/>
          <a:p>
            <a:r>
              <a:rPr lang="en-US" sz="2200" b="1" dirty="0">
                <a:solidFill>
                  <a:srgbClr val="007686">
                    <a:alpha val="75992"/>
                  </a:srgbClr>
                </a:solidFill>
                <a:latin typeface="Century Gothic" panose="020B0502020202020204" pitchFamily="34" charset="0"/>
              </a:rPr>
              <a:t>A full journey of care</a:t>
            </a:r>
            <a:endParaRPr lang="en-US" sz="2200" dirty="0">
              <a:solidFill>
                <a:srgbClr val="007686">
                  <a:alpha val="75992"/>
                </a:srgbClr>
              </a:solidFill>
              <a:latin typeface="Century Gothic" panose="020B0502020202020204" pitchFamily="34" charset="0"/>
            </a:endParaRPr>
          </a:p>
        </p:txBody>
      </p:sp>
      <p:sp>
        <p:nvSpPr>
          <p:cNvPr id="21" name="TextBox 20">
            <a:extLst>
              <a:ext uri="{FF2B5EF4-FFF2-40B4-BE49-F238E27FC236}">
                <a16:creationId xmlns:a16="http://schemas.microsoft.com/office/drawing/2014/main" id="{734CD569-B1A8-5C40-A6C9-6442C1D4ABD8}"/>
              </a:ext>
            </a:extLst>
          </p:cNvPr>
          <p:cNvSpPr txBox="1"/>
          <p:nvPr/>
        </p:nvSpPr>
        <p:spPr>
          <a:xfrm>
            <a:off x="5534970" y="4526858"/>
            <a:ext cx="3477344" cy="276999"/>
          </a:xfrm>
          <a:prstGeom prst="rect">
            <a:avLst/>
          </a:prstGeom>
          <a:noFill/>
        </p:spPr>
        <p:txBody>
          <a:bodyPr wrap="square" rtlCol="0">
            <a:spAutoFit/>
          </a:bodyPr>
          <a:lstStyle/>
          <a:p>
            <a:r>
              <a:rPr lang="en-US" sz="400" b="1" dirty="0">
                <a:solidFill>
                  <a:schemeClr val="tx1">
                    <a:lumMod val="50000"/>
                    <a:lumOff val="50000"/>
                  </a:schemeClr>
                </a:solidFill>
              </a:rPr>
              <a:t>1</a:t>
            </a:r>
            <a:r>
              <a:rPr lang="en-US" sz="400" dirty="0">
                <a:solidFill>
                  <a:schemeClr val="tx1">
                    <a:lumMod val="50000"/>
                    <a:lumOff val="50000"/>
                  </a:schemeClr>
                </a:solidFill>
              </a:rPr>
              <a:t>. Gorey, K. M., Richter, N. L., </a:t>
            </a:r>
            <a:r>
              <a:rPr lang="en-US" sz="400" dirty="0" err="1">
                <a:solidFill>
                  <a:schemeClr val="tx1">
                    <a:lumMod val="50000"/>
                    <a:lumOff val="50000"/>
                  </a:schemeClr>
                </a:solidFill>
              </a:rPr>
              <a:t>Luginaah</a:t>
            </a:r>
            <a:r>
              <a:rPr lang="en-US" sz="400" dirty="0">
                <a:solidFill>
                  <a:schemeClr val="tx1">
                    <a:lumMod val="50000"/>
                    <a:lumOff val="50000"/>
                  </a:schemeClr>
                </a:solidFill>
              </a:rPr>
              <a:t>, I. N., Hamm, C., </a:t>
            </a:r>
            <a:r>
              <a:rPr lang="en-US" sz="400" dirty="0" err="1">
                <a:solidFill>
                  <a:schemeClr val="tx1">
                    <a:lumMod val="50000"/>
                    <a:lumOff val="50000"/>
                  </a:schemeClr>
                </a:solidFill>
              </a:rPr>
              <a:t>Holowaty</a:t>
            </a:r>
            <a:r>
              <a:rPr lang="en-US" sz="400" dirty="0">
                <a:solidFill>
                  <a:schemeClr val="tx1">
                    <a:lumMod val="50000"/>
                    <a:lumOff val="50000"/>
                  </a:schemeClr>
                </a:solidFill>
              </a:rPr>
              <a:t>, E. J., Zou, G., &amp; </a:t>
            </a:r>
            <a:r>
              <a:rPr lang="en-US" sz="400" dirty="0" err="1">
                <a:solidFill>
                  <a:schemeClr val="tx1">
                    <a:lumMod val="50000"/>
                    <a:lumOff val="50000"/>
                  </a:schemeClr>
                </a:solidFill>
              </a:rPr>
              <a:t>Balagurusamy</a:t>
            </a:r>
            <a:r>
              <a:rPr lang="en-US" sz="400" dirty="0">
                <a:solidFill>
                  <a:schemeClr val="tx1">
                    <a:lumMod val="50000"/>
                    <a:lumOff val="50000"/>
                  </a:schemeClr>
                </a:solidFill>
              </a:rPr>
              <a:t>, M. K. (2015). Breast cancer among women living in poverty: </a:t>
            </a:r>
            <a:br>
              <a:rPr lang="en-US" sz="400" dirty="0">
                <a:solidFill>
                  <a:schemeClr val="tx1">
                    <a:lumMod val="50000"/>
                    <a:lumOff val="50000"/>
                  </a:schemeClr>
                </a:solidFill>
              </a:rPr>
            </a:br>
            <a:r>
              <a:rPr lang="en-US" sz="400" dirty="0">
                <a:solidFill>
                  <a:schemeClr val="tx1">
                    <a:lumMod val="50000"/>
                    <a:lumOff val="50000"/>
                  </a:schemeClr>
                </a:solidFill>
              </a:rPr>
              <a:t>Better care in Canada than in the United States. Social Work Research, 39(2), 107–118. </a:t>
            </a:r>
            <a:r>
              <a:rPr lang="en-US" sz="400" dirty="0">
                <a:solidFill>
                  <a:srgbClr val="0000FF"/>
                </a:solidFill>
                <a:hlinkClick r:id="rId6">
                  <a:extLst>
                    <a:ext uri="{A12FA001-AC4F-418D-AE19-62706E023703}">
                      <ahyp:hlinkClr xmlns:ahyp="http://schemas.microsoft.com/office/drawing/2018/hyperlinkcolor" val="tx"/>
                    </a:ext>
                  </a:extLst>
                </a:hlinkClick>
              </a:rPr>
              <a:t>https://doi.org/10.1093/swr/</a:t>
            </a:r>
            <a:r>
              <a:rPr lang="en-US" sz="400" dirty="0">
                <a:solidFill>
                  <a:schemeClr val="tx1">
                    <a:lumMod val="50000"/>
                    <a:lumOff val="50000"/>
                  </a:schemeClr>
                </a:solidFill>
                <a:hlinkClick r:id="rId6">
                  <a:extLst>
                    <a:ext uri="{A12FA001-AC4F-418D-AE19-62706E023703}">
                      <ahyp:hlinkClr xmlns:ahyp="http://schemas.microsoft.com/office/drawing/2018/hyperlinkcolor" val="tx"/>
                    </a:ext>
                  </a:extLst>
                </a:hlinkClick>
              </a:rPr>
              <a:t>svv006</a:t>
            </a:r>
            <a:r>
              <a:rPr lang="en-US" sz="400" dirty="0">
                <a:solidFill>
                  <a:schemeClr val="tx1">
                    <a:lumMod val="50000"/>
                    <a:lumOff val="50000"/>
                  </a:schemeClr>
                </a:solidFill>
              </a:rPr>
              <a:t>. </a:t>
            </a:r>
            <a:r>
              <a:rPr lang="en-US" sz="400" b="1" dirty="0">
                <a:solidFill>
                  <a:schemeClr val="tx1">
                    <a:lumMod val="50000"/>
                    <a:lumOff val="50000"/>
                  </a:schemeClr>
                </a:solidFill>
              </a:rPr>
              <a:t>2</a:t>
            </a:r>
            <a:r>
              <a:rPr lang="en-US" sz="400" dirty="0">
                <a:solidFill>
                  <a:schemeClr val="tx1">
                    <a:lumMod val="50000"/>
                    <a:lumOff val="50000"/>
                  </a:schemeClr>
                </a:solidFill>
              </a:rPr>
              <a:t>. “Women’s Health and Cancer Rights Act (</a:t>
            </a:r>
            <a:r>
              <a:rPr lang="en-US" sz="400" dirty="0" err="1">
                <a:solidFill>
                  <a:schemeClr val="tx1">
                    <a:lumMod val="50000"/>
                    <a:lumOff val="50000"/>
                  </a:schemeClr>
                </a:solidFill>
              </a:rPr>
              <a:t>Whcra</a:t>
            </a:r>
            <a:r>
              <a:rPr lang="en-US" sz="400" dirty="0">
                <a:solidFill>
                  <a:schemeClr val="tx1">
                    <a:lumMod val="50000"/>
                    <a:lumOff val="50000"/>
                  </a:schemeClr>
                </a:solidFill>
              </a:rPr>
              <a:t>).” CMS, </a:t>
            </a:r>
            <a:r>
              <a:rPr lang="en-US" sz="400" dirty="0">
                <a:solidFill>
                  <a:srgbClr val="0000FF"/>
                </a:solidFill>
                <a:hlinkClick r:id="rId7">
                  <a:extLst>
                    <a:ext uri="{A12FA001-AC4F-418D-AE19-62706E023703}">
                      <ahyp:hlinkClr xmlns:ahyp="http://schemas.microsoft.com/office/drawing/2018/hyperlinkcolor" val="tx"/>
                    </a:ext>
                  </a:extLst>
                </a:hlinkClick>
              </a:rPr>
              <a:t>www.cms.gov/CCIIO/Programs-and-Initiatives/Other-Insurance-Protections/whcra_</a:t>
            </a:r>
            <a:r>
              <a:rPr lang="en-US" sz="400" dirty="0">
                <a:solidFill>
                  <a:schemeClr val="tx1">
                    <a:lumMod val="50000"/>
                    <a:lumOff val="50000"/>
                  </a:schemeClr>
                </a:solidFill>
                <a:hlinkClick r:id="rId7">
                  <a:extLst>
                    <a:ext uri="{A12FA001-AC4F-418D-AE19-62706E023703}">
                      <ahyp:hlinkClr xmlns:ahyp="http://schemas.microsoft.com/office/drawing/2018/hyperlinkcolor" val="tx"/>
                    </a:ext>
                  </a:extLst>
                </a:hlinkClick>
              </a:rPr>
              <a:t>factsheet</a:t>
            </a:r>
            <a:r>
              <a:rPr lang="en-US" sz="400" dirty="0">
                <a:solidFill>
                  <a:schemeClr val="tx1">
                    <a:lumMod val="50000"/>
                    <a:lumOff val="50000"/>
                  </a:schemeClr>
                </a:solidFill>
              </a:rPr>
              <a:t>.</a:t>
            </a:r>
          </a:p>
        </p:txBody>
      </p:sp>
      <p:sp>
        <p:nvSpPr>
          <p:cNvPr id="23" name="TextBox 22">
            <a:extLst>
              <a:ext uri="{FF2B5EF4-FFF2-40B4-BE49-F238E27FC236}">
                <a16:creationId xmlns:a16="http://schemas.microsoft.com/office/drawing/2014/main" id="{6DDC4734-A4DB-6648-80CA-CDAD5240E9DB}"/>
              </a:ext>
            </a:extLst>
          </p:cNvPr>
          <p:cNvSpPr txBox="1"/>
          <p:nvPr/>
        </p:nvSpPr>
        <p:spPr>
          <a:xfrm>
            <a:off x="6145272" y="4225232"/>
            <a:ext cx="3064475" cy="261610"/>
          </a:xfrm>
          <a:prstGeom prst="rect">
            <a:avLst/>
          </a:prstGeom>
          <a:noFill/>
        </p:spPr>
        <p:txBody>
          <a:bodyPr wrap="square" rtlCol="0">
            <a:spAutoFit/>
          </a:bodyPr>
          <a:lstStyle/>
          <a:p>
            <a:pPr algn="ctr"/>
            <a:r>
              <a:rPr lang="en-US" sz="1100" dirty="0">
                <a:solidFill>
                  <a:srgbClr val="007686"/>
                </a:solidFill>
                <a:latin typeface="Century Gothic" panose="020B0502020202020204" pitchFamily="34" charset="0"/>
              </a:rPr>
              <a:t>regardless of her economic situation.</a:t>
            </a:r>
          </a:p>
        </p:txBody>
      </p:sp>
      <p:pic>
        <p:nvPicPr>
          <p:cNvPr id="3" name="Picture 2" descr="A logo with colorful dots&#10;&#10;Description automatically generated">
            <a:extLst>
              <a:ext uri="{FF2B5EF4-FFF2-40B4-BE49-F238E27FC236}">
                <a16:creationId xmlns:a16="http://schemas.microsoft.com/office/drawing/2014/main" id="{94F289E2-DC7A-A240-C84A-5F1129032B12}"/>
              </a:ext>
            </a:extLst>
          </p:cNvPr>
          <p:cNvPicPr>
            <a:picLocks noChangeAspect="1"/>
          </p:cNvPicPr>
          <p:nvPr/>
        </p:nvPicPr>
        <p:blipFill>
          <a:blip r:embed="rId8"/>
          <a:stretch>
            <a:fillRect/>
          </a:stretch>
        </p:blipFill>
        <p:spPr>
          <a:xfrm>
            <a:off x="71966" y="-57150"/>
            <a:ext cx="3702755" cy="2082800"/>
          </a:xfrm>
          <a:prstGeom prst="rect">
            <a:avLst/>
          </a:prstGeom>
        </p:spPr>
      </p:pic>
      <p:pic>
        <p:nvPicPr>
          <p:cNvPr id="4" name="Picture 3" descr="A logo for a mission plasticos&#10;&#10;Description automatically generated">
            <a:extLst>
              <a:ext uri="{FF2B5EF4-FFF2-40B4-BE49-F238E27FC236}">
                <a16:creationId xmlns:a16="http://schemas.microsoft.com/office/drawing/2014/main" id="{BA4C2EF3-A96E-0D60-A94C-16A28ACFD868}"/>
              </a:ext>
            </a:extLst>
          </p:cNvPr>
          <p:cNvPicPr>
            <a:picLocks noChangeAspect="1"/>
          </p:cNvPicPr>
          <p:nvPr/>
        </p:nvPicPr>
        <p:blipFill>
          <a:blip r:embed="rId9"/>
          <a:stretch>
            <a:fillRect/>
          </a:stretch>
        </p:blipFill>
        <p:spPr>
          <a:xfrm>
            <a:off x="8407626" y="194210"/>
            <a:ext cx="485521" cy="500316"/>
          </a:xfrm>
          <a:prstGeom prst="rect">
            <a:avLst/>
          </a:prstGeom>
        </p:spPr>
      </p:pic>
    </p:spTree>
    <p:extLst>
      <p:ext uri="{BB962C8B-B14F-4D97-AF65-F5344CB8AC3E}">
        <p14:creationId xmlns:p14="http://schemas.microsoft.com/office/powerpoint/2010/main" val="2693016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F4226C-98ED-DC4E-9BAB-957289F64E8A}"/>
              </a:ext>
            </a:extLst>
          </p:cNvPr>
          <p:cNvPicPr>
            <a:picLocks noChangeAspect="1"/>
          </p:cNvPicPr>
          <p:nvPr/>
        </p:nvPicPr>
        <p:blipFill rotWithShape="1">
          <a:blip r:embed="rId3" cstate="print">
            <a:alphaModFix amt="21000"/>
            <a:extLst>
              <a:ext uri="{28A0092B-C50C-407E-A947-70E740481C1C}">
                <a14:useLocalDpi xmlns:a14="http://schemas.microsoft.com/office/drawing/2010/main"/>
              </a:ext>
            </a:extLst>
          </a:blip>
          <a:srcRect l="6830" r="3333"/>
          <a:stretch/>
        </p:blipFill>
        <p:spPr>
          <a:xfrm>
            <a:off x="3326167" y="214184"/>
            <a:ext cx="5817833" cy="4929316"/>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11</a:t>
            </a:fld>
            <a:endParaRPr lang="en-US" dirty="0">
              <a:solidFill>
                <a:schemeClr val="bg1"/>
              </a:solidFill>
            </a:endParaRPr>
          </a:p>
        </p:txBody>
      </p:sp>
      <p:sp>
        <p:nvSpPr>
          <p:cNvPr id="16" name="Content Placeholder 3">
            <a:extLst>
              <a:ext uri="{FF2B5EF4-FFF2-40B4-BE49-F238E27FC236}">
                <a16:creationId xmlns:a16="http://schemas.microsoft.com/office/drawing/2014/main" id="{920F9C0C-D0E5-6A4E-8B43-802E6CA51F43}"/>
              </a:ext>
            </a:extLst>
          </p:cNvPr>
          <p:cNvSpPr txBox="1">
            <a:spLocks/>
          </p:cNvSpPr>
          <p:nvPr/>
        </p:nvSpPr>
        <p:spPr>
          <a:xfrm>
            <a:off x="609816" y="2548736"/>
            <a:ext cx="3651034"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900" b="1" dirty="0">
                <a:solidFill>
                  <a:schemeClr val="tx1">
                    <a:lumMod val="50000"/>
                    <a:lumOff val="50000"/>
                  </a:schemeClr>
                </a:solidFill>
              </a:rPr>
              <a:t>SURGEON COMMITMENT </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By signing up for the Reshaping Lives: Full Circle program, surgeons are committing to performing at least one Reshaping Lives: Full Circle breast reconstruction surgery during the 2024 calendar year.</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Reshaping Lives: Full Circle will help identify patients in need in the surgeon’s area and supply implants and expanders plus MTF Biologics acellular dermal matrix (SDM) for each surgery, free of charge.</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All other costs including staff and surgery center fees will be arranged and covered at the surgeon’s expense.</a:t>
            </a:r>
          </a:p>
          <a:p>
            <a:pPr marL="173736" indent="-173736">
              <a:spcBef>
                <a:spcPts val="0"/>
              </a:spcBef>
              <a:spcAft>
                <a:spcPts val="800"/>
              </a:spcAft>
              <a:buClr>
                <a:srgbClr val="FFC000"/>
              </a:buClr>
              <a:buSzPct val="117000"/>
              <a:buFont typeface="Arial" panose="020B0604020202020204" pitchFamily="34" charset="0"/>
              <a:buChar char="•"/>
            </a:pPr>
            <a:r>
              <a:rPr lang="en-US" sz="900" b="1" dirty="0">
                <a:solidFill>
                  <a:schemeClr val="tx1">
                    <a:lumMod val="50000"/>
                    <a:lumOff val="50000"/>
                  </a:schemeClr>
                </a:solidFill>
              </a:rPr>
              <a:t>All volunteer work is tax-deductible</a:t>
            </a:r>
            <a:r>
              <a:rPr lang="en-US" sz="900" dirty="0">
                <a:solidFill>
                  <a:schemeClr val="tx1">
                    <a:lumMod val="50000"/>
                    <a:lumOff val="50000"/>
                  </a:schemeClr>
                </a:solidFill>
              </a:rPr>
              <a:t>. Mission </a:t>
            </a:r>
            <a:r>
              <a:rPr lang="en-US" sz="900" dirty="0" err="1">
                <a:solidFill>
                  <a:schemeClr val="tx1">
                    <a:lumMod val="50000"/>
                    <a:lumOff val="50000"/>
                  </a:schemeClr>
                </a:solidFill>
              </a:rPr>
              <a:t>Plasticos</a:t>
            </a:r>
            <a:r>
              <a:rPr lang="en-US" sz="900" dirty="0">
                <a:solidFill>
                  <a:schemeClr val="tx1">
                    <a:lumMod val="50000"/>
                    <a:lumOff val="50000"/>
                  </a:schemeClr>
                </a:solidFill>
              </a:rPr>
              <a:t> will process the paperwork and supply a letter for the surgeon’s in-kind gift.</a:t>
            </a:r>
          </a:p>
        </p:txBody>
      </p:sp>
      <p:sp>
        <p:nvSpPr>
          <p:cNvPr id="21" name="Content Placeholder 3">
            <a:extLst>
              <a:ext uri="{FF2B5EF4-FFF2-40B4-BE49-F238E27FC236}">
                <a16:creationId xmlns:a16="http://schemas.microsoft.com/office/drawing/2014/main" id="{CE6EB37A-C53B-8C46-AF21-60FA4B132586}"/>
              </a:ext>
            </a:extLst>
          </p:cNvPr>
          <p:cNvSpPr txBox="1">
            <a:spLocks/>
          </p:cNvSpPr>
          <p:nvPr/>
        </p:nvSpPr>
        <p:spPr>
          <a:xfrm>
            <a:off x="4920046" y="2548736"/>
            <a:ext cx="3665622"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900" b="1" dirty="0">
                <a:solidFill>
                  <a:schemeClr val="tx1">
                    <a:lumMod val="50000"/>
                    <a:lumOff val="50000"/>
                  </a:schemeClr>
                </a:solidFill>
              </a:rPr>
              <a:t>RESHAPING LIVES: FULL CIRCLE APPRECIATION</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We will promote each surgeon’s program involvement with </a:t>
            </a:r>
            <a:r>
              <a:rPr lang="en-US" sz="900" b="1" dirty="0">
                <a:solidFill>
                  <a:schemeClr val="tx1">
                    <a:lumMod val="50000"/>
                    <a:lumOff val="50000"/>
                  </a:schemeClr>
                </a:solidFill>
              </a:rPr>
              <a:t>a listing on our dedicated surgeons page</a:t>
            </a:r>
            <a:r>
              <a:rPr lang="en-US" sz="900" dirty="0">
                <a:solidFill>
                  <a:schemeClr val="tx1">
                    <a:lumMod val="50000"/>
                    <a:lumOff val="50000"/>
                  </a:schemeClr>
                </a:solidFill>
              </a:rPr>
              <a:t> on the Reshaping Lives: Full Circle website. </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The surgeon and practice will also be highlighted in the </a:t>
            </a:r>
            <a:r>
              <a:rPr lang="en-US" sz="900" b="1" dirty="0">
                <a:solidFill>
                  <a:schemeClr val="tx1">
                    <a:lumMod val="50000"/>
                    <a:lumOff val="50000"/>
                  </a:schemeClr>
                </a:solidFill>
              </a:rPr>
              <a:t>Featured Surgeon </a:t>
            </a:r>
            <a:r>
              <a:rPr lang="en-US" sz="900" dirty="0">
                <a:solidFill>
                  <a:schemeClr val="tx1">
                    <a:lumMod val="50000"/>
                    <a:lumOff val="50000"/>
                  </a:schemeClr>
                </a:solidFill>
              </a:rPr>
              <a:t>section on the home page and </a:t>
            </a:r>
            <a:r>
              <a:rPr lang="en-US" sz="900" b="1" dirty="0">
                <a:solidFill>
                  <a:schemeClr val="tx1">
                    <a:lumMod val="50000"/>
                    <a:lumOff val="50000"/>
                  </a:schemeClr>
                </a:solidFill>
              </a:rPr>
              <a:t>promoted through</a:t>
            </a:r>
            <a:r>
              <a:rPr lang="en-US" sz="900" dirty="0">
                <a:solidFill>
                  <a:schemeClr val="tx1">
                    <a:lumMod val="50000"/>
                    <a:lumOff val="50000"/>
                  </a:schemeClr>
                </a:solidFill>
              </a:rPr>
              <a:t> </a:t>
            </a:r>
            <a:r>
              <a:rPr lang="en-US" sz="900" b="1" dirty="0">
                <a:solidFill>
                  <a:schemeClr val="tx1">
                    <a:lumMod val="50000"/>
                    <a:lumOff val="50000"/>
                  </a:schemeClr>
                </a:solidFill>
              </a:rPr>
              <a:t>social media</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Surgeons will also receive a commemorative Reshaping Lives: Full Circle </a:t>
            </a:r>
            <a:r>
              <a:rPr lang="en-US" sz="900" b="1" dirty="0">
                <a:solidFill>
                  <a:schemeClr val="tx1">
                    <a:lumMod val="50000"/>
                    <a:lumOff val="50000"/>
                  </a:schemeClr>
                </a:solidFill>
              </a:rPr>
              <a:t>scrub cap </a:t>
            </a:r>
            <a:r>
              <a:rPr lang="en-US" sz="900" dirty="0">
                <a:solidFill>
                  <a:schemeClr val="tx1">
                    <a:lumMod val="50000"/>
                    <a:lumOff val="50000"/>
                  </a:schemeClr>
                </a:solidFill>
              </a:rPr>
              <a:t>and a special </a:t>
            </a:r>
            <a:r>
              <a:rPr lang="en-US" sz="900" b="1" dirty="0">
                <a:solidFill>
                  <a:schemeClr val="tx1">
                    <a:lumMod val="50000"/>
                    <a:lumOff val="50000"/>
                  </a:schemeClr>
                </a:solidFill>
              </a:rPr>
              <a:t>program badge </a:t>
            </a:r>
            <a:r>
              <a:rPr lang="en-US" sz="900" dirty="0">
                <a:solidFill>
                  <a:schemeClr val="tx1">
                    <a:lumMod val="50000"/>
                    <a:lumOff val="50000"/>
                  </a:schemeClr>
                </a:solidFill>
              </a:rPr>
              <a:t>to add to their practice website.</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Most importantly, surgeons gain the opportunity to </a:t>
            </a:r>
            <a:r>
              <a:rPr lang="en-US" sz="900" b="1" dirty="0">
                <a:solidFill>
                  <a:schemeClr val="tx1">
                    <a:lumMod val="50000"/>
                    <a:lumOff val="50000"/>
                  </a:schemeClr>
                </a:solidFill>
              </a:rPr>
              <a:t>differentiate themselves and their practice </a:t>
            </a:r>
            <a:r>
              <a:rPr lang="en-US" sz="900" dirty="0">
                <a:solidFill>
                  <a:schemeClr val="tx1">
                    <a:lumMod val="50000"/>
                    <a:lumOff val="50000"/>
                  </a:schemeClr>
                </a:solidFill>
              </a:rPr>
              <a:t>by helping those in need and </a:t>
            </a:r>
            <a:r>
              <a:rPr lang="en-US" sz="900" b="1" dirty="0">
                <a:solidFill>
                  <a:schemeClr val="tx1">
                    <a:lumMod val="50000"/>
                    <a:lumOff val="50000"/>
                  </a:schemeClr>
                </a:solidFill>
              </a:rPr>
              <a:t>giving back to their community</a:t>
            </a:r>
            <a:r>
              <a:rPr lang="en-US" sz="900" dirty="0">
                <a:solidFill>
                  <a:schemeClr val="tx1">
                    <a:lumMod val="50000"/>
                    <a:lumOff val="50000"/>
                  </a:schemeClr>
                </a:solidFill>
              </a:rPr>
              <a:t>. </a:t>
            </a:r>
          </a:p>
        </p:txBody>
      </p:sp>
      <p:grpSp>
        <p:nvGrpSpPr>
          <p:cNvPr id="2" name="Group 1">
            <a:extLst>
              <a:ext uri="{FF2B5EF4-FFF2-40B4-BE49-F238E27FC236}">
                <a16:creationId xmlns:a16="http://schemas.microsoft.com/office/drawing/2014/main" id="{17250D57-AC9D-2545-AA67-934EFF95D58D}"/>
              </a:ext>
            </a:extLst>
          </p:cNvPr>
          <p:cNvGrpSpPr/>
          <p:nvPr/>
        </p:nvGrpSpPr>
        <p:grpSpPr>
          <a:xfrm>
            <a:off x="3433550" y="-5466"/>
            <a:ext cx="5710451" cy="1604059"/>
            <a:chOff x="1812324" y="-1"/>
            <a:chExt cx="7331677" cy="2059461"/>
          </a:xfrm>
        </p:grpSpPr>
        <p:grpSp>
          <p:nvGrpSpPr>
            <p:cNvPr id="4" name="Group 3">
              <a:extLst>
                <a:ext uri="{FF2B5EF4-FFF2-40B4-BE49-F238E27FC236}">
                  <a16:creationId xmlns:a16="http://schemas.microsoft.com/office/drawing/2014/main" id="{F8DBE494-4B0E-0E49-B36D-E1D297518F77}"/>
                </a:ext>
              </a:extLst>
            </p:cNvPr>
            <p:cNvGrpSpPr/>
            <p:nvPr/>
          </p:nvGrpSpPr>
          <p:grpSpPr>
            <a:xfrm>
              <a:off x="1812324" y="-1"/>
              <a:ext cx="7331677" cy="2059461"/>
              <a:chOff x="3031525" y="0"/>
              <a:chExt cx="6112476" cy="1716989"/>
            </a:xfrm>
          </p:grpSpPr>
          <p:pic>
            <p:nvPicPr>
              <p:cNvPr id="3" name="Picture 2" descr="A group of people posing for the camera&#10;&#10;Description automatically generated with medium confidence">
                <a:extLst>
                  <a:ext uri="{FF2B5EF4-FFF2-40B4-BE49-F238E27FC236}">
                    <a16:creationId xmlns:a16="http://schemas.microsoft.com/office/drawing/2014/main" id="{EF1E0708-BFD5-AB4B-9F6C-A291EB340AE9}"/>
                  </a:ext>
                </a:extLst>
              </p:cNvPr>
              <p:cNvPicPr>
                <a:picLocks noChangeAspect="1"/>
              </p:cNvPicPr>
              <p:nvPr/>
            </p:nvPicPr>
            <p:blipFill rotWithShape="1">
              <a:blip r:embed="rId5"/>
              <a:srcRect b="79355"/>
              <a:stretch/>
            </p:blipFill>
            <p:spPr>
              <a:xfrm>
                <a:off x="3056239" y="0"/>
                <a:ext cx="6087762" cy="1675780"/>
              </a:xfrm>
              <a:prstGeom prst="rect">
                <a:avLst/>
              </a:prstGeom>
            </p:spPr>
          </p:pic>
          <p:sp>
            <p:nvSpPr>
              <p:cNvPr id="31" name="Rectangle 30">
                <a:extLst>
                  <a:ext uri="{FF2B5EF4-FFF2-40B4-BE49-F238E27FC236}">
                    <a16:creationId xmlns:a16="http://schemas.microsoft.com/office/drawing/2014/main" id="{926C337D-A242-8440-B95D-8E210DA00097}"/>
                  </a:ext>
                </a:extLst>
              </p:cNvPr>
              <p:cNvSpPr/>
              <p:nvPr/>
            </p:nvSpPr>
            <p:spPr>
              <a:xfrm>
                <a:off x="3031525" y="1"/>
                <a:ext cx="3159257" cy="1716988"/>
              </a:xfrm>
              <a:prstGeom prst="rect">
                <a:avLst/>
              </a:prstGeom>
              <a:gradFill>
                <a:gsLst>
                  <a:gs pos="39000">
                    <a:srgbClr val="FFFFFF">
                      <a:alpha val="81465"/>
                    </a:srgbClr>
                  </a:gs>
                  <a:gs pos="16000">
                    <a:schemeClr val="bg1"/>
                  </a:gs>
                  <a:gs pos="82000">
                    <a:schemeClr val="bg1">
                      <a:alpha val="0"/>
                    </a:schemeClr>
                  </a:gs>
                </a:gsLst>
                <a:lin ang="1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BED54F00-D6C6-4B48-878F-2FB17C2611DA}"/>
                </a:ext>
              </a:extLst>
            </p:cNvPr>
            <p:cNvSpPr txBox="1"/>
            <p:nvPr/>
          </p:nvSpPr>
          <p:spPr>
            <a:xfrm>
              <a:off x="3703539" y="1535193"/>
              <a:ext cx="4572000" cy="400110"/>
            </a:xfrm>
            <a:prstGeom prst="rect">
              <a:avLst/>
            </a:prstGeom>
            <a:noFill/>
          </p:spPr>
          <p:txBody>
            <a:bodyPr wrap="square">
              <a:spAutoFit/>
            </a:bodyPr>
            <a:lstStyle/>
            <a:p>
              <a:r>
                <a:rPr lang="en-US" sz="2000" b="1" dirty="0">
                  <a:solidFill>
                    <a:schemeClr val="bg1"/>
                  </a:solidFill>
                  <a:latin typeface="Century Gothic" panose="020B0502020202020204" pitchFamily="34" charset="0"/>
                </a:rPr>
                <a:t>Surgeon Recruitment</a:t>
              </a:r>
            </a:p>
          </p:txBody>
        </p:sp>
      </p:grpSp>
      <p:sp>
        <p:nvSpPr>
          <p:cNvPr id="13" name="Content Placeholder 3">
            <a:extLst>
              <a:ext uri="{FF2B5EF4-FFF2-40B4-BE49-F238E27FC236}">
                <a16:creationId xmlns:a16="http://schemas.microsoft.com/office/drawing/2014/main" id="{1D9BCD48-2BFF-4449-8D85-007FF09AF3AB}"/>
              </a:ext>
            </a:extLst>
          </p:cNvPr>
          <p:cNvSpPr txBox="1">
            <a:spLocks/>
          </p:cNvSpPr>
          <p:nvPr/>
        </p:nvSpPr>
        <p:spPr>
          <a:xfrm>
            <a:off x="565366" y="1676400"/>
            <a:ext cx="6584734"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1400" dirty="0"/>
              <a:t>Contact us if you are a board-certified surgeon interested in volunteering for our life-changing program providing no-cost breast reconstructive surgery to post-mastectomy women in the U.S. living in poverty.</a:t>
            </a:r>
            <a:endParaRPr lang="en-US" sz="1400" dirty="0">
              <a:solidFill>
                <a:schemeClr val="tx1">
                  <a:lumMod val="50000"/>
                  <a:lumOff val="50000"/>
                </a:schemeClr>
              </a:solidFill>
            </a:endParaRPr>
          </a:p>
        </p:txBody>
      </p:sp>
      <p:pic>
        <p:nvPicPr>
          <p:cNvPr id="5" name="Picture 4" descr="A logo with colorful dots&#10;&#10;Description automatically generated">
            <a:extLst>
              <a:ext uri="{FF2B5EF4-FFF2-40B4-BE49-F238E27FC236}">
                <a16:creationId xmlns:a16="http://schemas.microsoft.com/office/drawing/2014/main" id="{2FC998E0-FD02-25E2-BBC2-99ECB015897E}"/>
              </a:ext>
            </a:extLst>
          </p:cNvPr>
          <p:cNvPicPr>
            <a:picLocks noChangeAspect="1"/>
          </p:cNvPicPr>
          <p:nvPr/>
        </p:nvPicPr>
        <p:blipFill>
          <a:blip r:embed="rId6"/>
          <a:stretch>
            <a:fillRect/>
          </a:stretch>
        </p:blipFill>
        <p:spPr>
          <a:xfrm>
            <a:off x="173567" y="-50800"/>
            <a:ext cx="3198284" cy="1799035"/>
          </a:xfrm>
          <a:prstGeom prst="rect">
            <a:avLst/>
          </a:prstGeom>
        </p:spPr>
      </p:pic>
      <p:pic>
        <p:nvPicPr>
          <p:cNvPr id="7" name="Picture 6" descr="A logo for a mission plasticos&#10;&#10;Description automatically generated">
            <a:extLst>
              <a:ext uri="{FF2B5EF4-FFF2-40B4-BE49-F238E27FC236}">
                <a16:creationId xmlns:a16="http://schemas.microsoft.com/office/drawing/2014/main" id="{A7006660-675D-3CBE-E154-52CE0DCB8C5E}"/>
              </a:ext>
            </a:extLst>
          </p:cNvPr>
          <p:cNvPicPr>
            <a:picLocks noChangeAspect="1"/>
          </p:cNvPicPr>
          <p:nvPr/>
        </p:nvPicPr>
        <p:blipFill>
          <a:blip r:embed="rId7"/>
          <a:stretch>
            <a:fillRect/>
          </a:stretch>
        </p:blipFill>
        <p:spPr>
          <a:xfrm>
            <a:off x="8407626" y="194210"/>
            <a:ext cx="485521" cy="500316"/>
          </a:xfrm>
          <a:prstGeom prst="rect">
            <a:avLst/>
          </a:prstGeom>
        </p:spPr>
      </p:pic>
    </p:spTree>
    <p:extLst>
      <p:ext uri="{BB962C8B-B14F-4D97-AF65-F5344CB8AC3E}">
        <p14:creationId xmlns:p14="http://schemas.microsoft.com/office/powerpoint/2010/main" val="4201083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4855ED-4AB5-7D4A-8C4F-19FCD6F53827}"/>
              </a:ext>
            </a:extLst>
          </p:cNvPr>
          <p:cNvPicPr>
            <a:picLocks noChangeAspect="1"/>
          </p:cNvPicPr>
          <p:nvPr/>
        </p:nvPicPr>
        <p:blipFill>
          <a:blip r:embed="rId2"/>
          <a:stretch>
            <a:fillRect/>
          </a:stretch>
        </p:blipFill>
        <p:spPr>
          <a:xfrm>
            <a:off x="165100" y="146050"/>
            <a:ext cx="8813800" cy="4851400"/>
          </a:xfrm>
          <a:prstGeom prst="rect">
            <a:avLst/>
          </a:prstGeom>
        </p:spPr>
      </p:pic>
      <p:pic>
        <p:nvPicPr>
          <p:cNvPr id="31" name="Picture 30">
            <a:extLst>
              <a:ext uri="{FF2B5EF4-FFF2-40B4-BE49-F238E27FC236}">
                <a16:creationId xmlns:a16="http://schemas.microsoft.com/office/drawing/2014/main" id="{9C711E6D-6AF5-CA47-95D8-49B9772A08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32" name="Slide Number Placeholder 5">
            <a:extLst>
              <a:ext uri="{FF2B5EF4-FFF2-40B4-BE49-F238E27FC236}">
                <a16:creationId xmlns:a16="http://schemas.microsoft.com/office/drawing/2014/main" id="{C9E5E04E-BFD1-4E43-B169-1A8B23958DF9}"/>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12</a:t>
            </a:fld>
            <a:endParaRPr lang="en-US" dirty="0">
              <a:solidFill>
                <a:schemeClr val="bg1"/>
              </a:solidFill>
            </a:endParaRPr>
          </a:p>
        </p:txBody>
      </p:sp>
      <p:pic>
        <p:nvPicPr>
          <p:cNvPr id="30" name="Picture 29">
            <a:extLst>
              <a:ext uri="{FF2B5EF4-FFF2-40B4-BE49-F238E27FC236}">
                <a16:creationId xmlns:a16="http://schemas.microsoft.com/office/drawing/2014/main" id="{A84246BF-8E1C-0C41-81C0-6F654B0E15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33" name="Picture 32">
            <a:extLst>
              <a:ext uri="{FF2B5EF4-FFF2-40B4-BE49-F238E27FC236}">
                <a16:creationId xmlns:a16="http://schemas.microsoft.com/office/drawing/2014/main" id="{546BEDA5-1F80-2E4C-8386-D9C23DEC67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18" name="TextBox 17">
            <a:extLst>
              <a:ext uri="{FF2B5EF4-FFF2-40B4-BE49-F238E27FC236}">
                <a16:creationId xmlns:a16="http://schemas.microsoft.com/office/drawing/2014/main" id="{31880C7A-7D0C-AD41-A11B-6B065B34C7CB}"/>
              </a:ext>
            </a:extLst>
          </p:cNvPr>
          <p:cNvSpPr txBox="1"/>
          <p:nvPr/>
        </p:nvSpPr>
        <p:spPr>
          <a:xfrm>
            <a:off x="389536" y="1589810"/>
            <a:ext cx="3385149" cy="1384995"/>
          </a:xfrm>
          <a:prstGeom prst="rect">
            <a:avLst/>
          </a:prstGeom>
          <a:noFill/>
        </p:spPr>
        <p:txBody>
          <a:bodyPr wrap="square" rtlCol="0">
            <a:spAutoFit/>
          </a:bodyPr>
          <a:lstStyle/>
          <a:p>
            <a:pPr>
              <a:spcAft>
                <a:spcPts val="600"/>
              </a:spcAft>
            </a:pPr>
            <a:r>
              <a:rPr lang="en-US" sz="1400" dirty="0">
                <a:latin typeface="Century Gothic" panose="020B0502020202020204" pitchFamily="34" charset="0"/>
              </a:rPr>
              <a:t>Mission </a:t>
            </a:r>
            <a:r>
              <a:rPr lang="en-US" sz="1400" dirty="0" err="1">
                <a:latin typeface="Century Gothic" panose="020B0502020202020204" pitchFamily="34" charset="0"/>
              </a:rPr>
              <a:t>Plasticos</a:t>
            </a:r>
            <a:r>
              <a:rPr lang="en-US" sz="1400" dirty="0">
                <a:latin typeface="Century Gothic" panose="020B0502020202020204" pitchFamily="34" charset="0"/>
              </a:rPr>
              <a:t>’ volunteer teams travel year-round to poverty-stricken regions to </a:t>
            </a:r>
            <a:r>
              <a:rPr lang="en-US" sz="1400" b="1" dirty="0">
                <a:latin typeface="Century Gothic" panose="020B0502020202020204" pitchFamily="34" charset="0"/>
              </a:rPr>
              <a:t>perform life-changing reconstructive surgeries and training that empower health care professionals </a:t>
            </a:r>
            <a:r>
              <a:rPr lang="en-US" sz="1400" dirty="0">
                <a:latin typeface="Century Gothic" panose="020B0502020202020204" pitchFamily="34" charset="0"/>
              </a:rPr>
              <a:t>around the globe. </a:t>
            </a:r>
          </a:p>
        </p:txBody>
      </p:sp>
      <p:sp>
        <p:nvSpPr>
          <p:cNvPr id="19" name="Title 2">
            <a:extLst>
              <a:ext uri="{FF2B5EF4-FFF2-40B4-BE49-F238E27FC236}">
                <a16:creationId xmlns:a16="http://schemas.microsoft.com/office/drawing/2014/main" id="{3B3E5879-365D-EB4E-B159-FC20F23C77F9}"/>
              </a:ext>
            </a:extLst>
          </p:cNvPr>
          <p:cNvSpPr>
            <a:spLocks noGrp="1"/>
          </p:cNvSpPr>
          <p:nvPr>
            <p:ph type="title"/>
          </p:nvPr>
        </p:nvSpPr>
        <p:spPr>
          <a:xfrm>
            <a:off x="343835" y="955642"/>
            <a:ext cx="5494638" cy="781319"/>
          </a:xfrm>
          <a:effectLst/>
        </p:spPr>
        <p:txBody>
          <a:bodyPr>
            <a:normAutofit/>
          </a:bodyPr>
          <a:lstStyle/>
          <a:p>
            <a:r>
              <a:rPr lang="en-US" sz="2800" dirty="0">
                <a:latin typeface="Century Gothic" panose="020B0502020202020204" pitchFamily="34" charset="0"/>
              </a:rPr>
              <a:t>Global Impact</a:t>
            </a:r>
          </a:p>
        </p:txBody>
      </p:sp>
      <p:pic>
        <p:nvPicPr>
          <p:cNvPr id="23" name="Picture 22">
            <a:extLst>
              <a:ext uri="{FF2B5EF4-FFF2-40B4-BE49-F238E27FC236}">
                <a16:creationId xmlns:a16="http://schemas.microsoft.com/office/drawing/2014/main" id="{969BA06D-0BB7-1B4E-81CE-CBD1E7BB71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59579" y="2595714"/>
            <a:ext cx="1155031" cy="1334930"/>
          </a:xfrm>
          <a:prstGeom prst="rect">
            <a:avLst/>
          </a:prstGeom>
        </p:spPr>
      </p:pic>
      <p:sp>
        <p:nvSpPr>
          <p:cNvPr id="11" name="TextBox 10">
            <a:extLst>
              <a:ext uri="{FF2B5EF4-FFF2-40B4-BE49-F238E27FC236}">
                <a16:creationId xmlns:a16="http://schemas.microsoft.com/office/drawing/2014/main" id="{C460709E-B958-1C47-8EBA-2DEAAB3EF4CD}"/>
              </a:ext>
            </a:extLst>
          </p:cNvPr>
          <p:cNvSpPr txBox="1"/>
          <p:nvPr/>
        </p:nvSpPr>
        <p:spPr>
          <a:xfrm>
            <a:off x="546011" y="3130669"/>
            <a:ext cx="3111589" cy="1677382"/>
          </a:xfrm>
          <a:prstGeom prst="rect">
            <a:avLst/>
          </a:prstGeom>
          <a:noFill/>
        </p:spPr>
        <p:txBody>
          <a:bodyPr wrap="square" rtlCol="0">
            <a:spAutoFit/>
          </a:bodyPr>
          <a:lstStyle/>
          <a:p>
            <a:pPr>
              <a:spcAft>
                <a:spcPts val="600"/>
              </a:spcAft>
            </a:pPr>
            <a:r>
              <a:rPr lang="en-US" sz="900" b="1" i="1" dirty="0">
                <a:solidFill>
                  <a:srgbClr val="007686"/>
                </a:solidFill>
                <a:latin typeface="Century Gothic" panose="020B0502020202020204" pitchFamily="34" charset="0"/>
              </a:rPr>
              <a:t>“</a:t>
            </a:r>
            <a:r>
              <a:rPr lang="en-US" sz="900" i="1" dirty="0">
                <a:solidFill>
                  <a:srgbClr val="007686"/>
                </a:solidFill>
                <a:latin typeface="Century Gothic" panose="020B0502020202020204" pitchFamily="34" charset="0"/>
              </a:rPr>
              <a:t>I was told that this would be a life changing experience, but I was unable to grasp the reality of the situation prior to arrival. Cold hallways, hopeful faces, sad tears, gentle touches, and life and death surrounded me. The patients were genuinely thankful for the care they were receiving, and the local team continued to do their very best with all odds against them. Together, we can overcome challenges and provide hope and support for those who need it most, whether home or abroad.</a:t>
            </a:r>
            <a:r>
              <a:rPr lang="en-US" sz="900" b="1" i="1" dirty="0">
                <a:solidFill>
                  <a:srgbClr val="007686"/>
                </a:solidFill>
                <a:latin typeface="Century Gothic" panose="020B0502020202020204" pitchFamily="34" charset="0"/>
              </a:rPr>
              <a:t>”</a:t>
            </a:r>
          </a:p>
          <a:p>
            <a:pPr algn="r">
              <a:spcAft>
                <a:spcPts val="600"/>
              </a:spcAft>
            </a:pPr>
            <a:r>
              <a:rPr lang="en-US" sz="800" i="1" dirty="0">
                <a:solidFill>
                  <a:srgbClr val="007686"/>
                </a:solidFill>
                <a:latin typeface="Century Gothic" panose="020B0502020202020204" pitchFamily="34" charset="0"/>
              </a:rPr>
              <a:t>— </a:t>
            </a:r>
            <a:r>
              <a:rPr lang="en-US" sz="800" i="1" dirty="0" err="1">
                <a:solidFill>
                  <a:srgbClr val="007686"/>
                </a:solidFill>
                <a:latin typeface="Century Gothic" panose="020B0502020202020204" pitchFamily="34" charset="0"/>
              </a:rPr>
              <a:t>Olyvia</a:t>
            </a:r>
            <a:r>
              <a:rPr lang="en-US" sz="800" i="1" dirty="0">
                <a:solidFill>
                  <a:srgbClr val="007686"/>
                </a:solidFill>
                <a:latin typeface="Century Gothic" panose="020B0502020202020204" pitchFamily="34" charset="0"/>
              </a:rPr>
              <a:t> Weston, Global Volunteer</a:t>
            </a:r>
          </a:p>
        </p:txBody>
      </p:sp>
      <p:cxnSp>
        <p:nvCxnSpPr>
          <p:cNvPr id="12" name="Straight Connector 11">
            <a:extLst>
              <a:ext uri="{FF2B5EF4-FFF2-40B4-BE49-F238E27FC236}">
                <a16:creationId xmlns:a16="http://schemas.microsoft.com/office/drawing/2014/main" id="{78D63861-F8AB-5143-B491-19A308A3BF54}"/>
              </a:ext>
            </a:extLst>
          </p:cNvPr>
          <p:cNvCxnSpPr>
            <a:cxnSpLocks/>
          </p:cNvCxnSpPr>
          <p:nvPr/>
        </p:nvCxnSpPr>
        <p:spPr>
          <a:xfrm>
            <a:off x="481480" y="3199063"/>
            <a:ext cx="0" cy="1332832"/>
          </a:xfrm>
          <a:prstGeom prst="line">
            <a:avLst/>
          </a:prstGeom>
          <a:ln w="12700">
            <a:solidFill>
              <a:srgbClr val="0095A9"/>
            </a:solidFill>
          </a:ln>
          <a:effectLst/>
        </p:spPr>
        <p:style>
          <a:lnRef idx="2">
            <a:schemeClr val="accent1"/>
          </a:lnRef>
          <a:fillRef idx="0">
            <a:schemeClr val="accent1"/>
          </a:fillRef>
          <a:effectRef idx="1">
            <a:schemeClr val="accent1"/>
          </a:effectRef>
          <a:fontRef idx="minor">
            <a:schemeClr val="tx1"/>
          </a:fontRef>
        </p:style>
      </p:cxnSp>
      <p:pic>
        <p:nvPicPr>
          <p:cNvPr id="3" name="Picture 2" descr="A logo for a mission plasticos&#10;&#10;Description automatically generated">
            <a:extLst>
              <a:ext uri="{FF2B5EF4-FFF2-40B4-BE49-F238E27FC236}">
                <a16:creationId xmlns:a16="http://schemas.microsoft.com/office/drawing/2014/main" id="{C93555B8-33F0-ECB0-63DC-8A393694415F}"/>
              </a:ext>
            </a:extLst>
          </p:cNvPr>
          <p:cNvPicPr>
            <a:picLocks noChangeAspect="1"/>
          </p:cNvPicPr>
          <p:nvPr/>
        </p:nvPicPr>
        <p:blipFill>
          <a:blip r:embed="rId7"/>
          <a:stretch>
            <a:fillRect/>
          </a:stretch>
        </p:blipFill>
        <p:spPr>
          <a:xfrm>
            <a:off x="8407626" y="194210"/>
            <a:ext cx="485521" cy="500316"/>
          </a:xfrm>
          <a:prstGeom prst="rect">
            <a:avLst/>
          </a:prstGeom>
        </p:spPr>
      </p:pic>
    </p:spTree>
    <p:extLst>
      <p:ext uri="{BB962C8B-B14F-4D97-AF65-F5344CB8AC3E}">
        <p14:creationId xmlns:p14="http://schemas.microsoft.com/office/powerpoint/2010/main" val="1183911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FBC47-D75A-D743-A12C-E6DC839D5BB7}"/>
              </a:ext>
            </a:extLst>
          </p:cNvPr>
          <p:cNvPicPr>
            <a:picLocks noChangeAspect="1"/>
          </p:cNvPicPr>
          <p:nvPr/>
        </p:nvPicPr>
        <p:blipFill>
          <a:blip r:embed="rId3"/>
          <a:stretch>
            <a:fillRect/>
          </a:stretch>
        </p:blipFill>
        <p:spPr>
          <a:xfrm>
            <a:off x="159313" y="146050"/>
            <a:ext cx="8813800" cy="4851400"/>
          </a:xfrm>
          <a:prstGeom prst="rect">
            <a:avLst/>
          </a:prstGeom>
        </p:spPr>
      </p:pic>
      <p:pic>
        <p:nvPicPr>
          <p:cNvPr id="31" name="Picture 30">
            <a:extLst>
              <a:ext uri="{FF2B5EF4-FFF2-40B4-BE49-F238E27FC236}">
                <a16:creationId xmlns:a16="http://schemas.microsoft.com/office/drawing/2014/main" id="{9C711E6D-6AF5-CA47-95D8-49B9772A08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32" name="Slide Number Placeholder 5">
            <a:extLst>
              <a:ext uri="{FF2B5EF4-FFF2-40B4-BE49-F238E27FC236}">
                <a16:creationId xmlns:a16="http://schemas.microsoft.com/office/drawing/2014/main" id="{C9E5E04E-BFD1-4E43-B169-1A8B23958DF9}"/>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13</a:t>
            </a:fld>
            <a:endParaRPr lang="en-US" dirty="0">
              <a:solidFill>
                <a:schemeClr val="bg1"/>
              </a:solidFill>
            </a:endParaRPr>
          </a:p>
        </p:txBody>
      </p:sp>
      <p:pic>
        <p:nvPicPr>
          <p:cNvPr id="10" name="Picture 9">
            <a:extLst>
              <a:ext uri="{FF2B5EF4-FFF2-40B4-BE49-F238E27FC236}">
                <a16:creationId xmlns:a16="http://schemas.microsoft.com/office/drawing/2014/main" id="{66CDA74E-AAD5-F442-BB8C-127B5DC98F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4152" y="2780614"/>
            <a:ext cx="1272032" cy="1696043"/>
          </a:xfrm>
          <a:prstGeom prst="rect">
            <a:avLst/>
          </a:prstGeom>
        </p:spPr>
      </p:pic>
      <p:sp>
        <p:nvSpPr>
          <p:cNvPr id="12" name="TextBox 11">
            <a:extLst>
              <a:ext uri="{FF2B5EF4-FFF2-40B4-BE49-F238E27FC236}">
                <a16:creationId xmlns:a16="http://schemas.microsoft.com/office/drawing/2014/main" id="{BA5CC448-AA68-9D47-8B06-4462F289A36D}"/>
              </a:ext>
            </a:extLst>
          </p:cNvPr>
          <p:cNvSpPr txBox="1"/>
          <p:nvPr/>
        </p:nvSpPr>
        <p:spPr>
          <a:xfrm>
            <a:off x="6316133" y="-1202267"/>
            <a:ext cx="184731" cy="369332"/>
          </a:xfrm>
          <a:prstGeom prst="rect">
            <a:avLst/>
          </a:prstGeom>
          <a:noFill/>
        </p:spPr>
        <p:txBody>
          <a:bodyPr wrap="none" rtlCol="0">
            <a:spAutoFit/>
          </a:bodyPr>
          <a:lstStyle/>
          <a:p>
            <a:endParaRPr lang="en-US" dirty="0"/>
          </a:p>
        </p:txBody>
      </p:sp>
      <p:pic>
        <p:nvPicPr>
          <p:cNvPr id="30" name="Picture 29">
            <a:extLst>
              <a:ext uri="{FF2B5EF4-FFF2-40B4-BE49-F238E27FC236}">
                <a16:creationId xmlns:a16="http://schemas.microsoft.com/office/drawing/2014/main" id="{A84246BF-8E1C-0C41-81C0-6F654B0E15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33" name="Picture 32">
            <a:extLst>
              <a:ext uri="{FF2B5EF4-FFF2-40B4-BE49-F238E27FC236}">
                <a16:creationId xmlns:a16="http://schemas.microsoft.com/office/drawing/2014/main" id="{546BEDA5-1F80-2E4C-8386-D9C23DEC67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20" name="Title 2">
            <a:extLst>
              <a:ext uri="{FF2B5EF4-FFF2-40B4-BE49-F238E27FC236}">
                <a16:creationId xmlns:a16="http://schemas.microsoft.com/office/drawing/2014/main" id="{BC234B67-7447-2144-8C67-4B7ECE71B174}"/>
              </a:ext>
            </a:extLst>
          </p:cNvPr>
          <p:cNvSpPr>
            <a:spLocks noGrp="1"/>
          </p:cNvSpPr>
          <p:nvPr>
            <p:ph type="title"/>
          </p:nvPr>
        </p:nvSpPr>
        <p:spPr>
          <a:xfrm>
            <a:off x="367898" y="1018160"/>
            <a:ext cx="5494638" cy="983858"/>
          </a:xfrm>
          <a:effectLst/>
        </p:spPr>
        <p:txBody>
          <a:bodyPr>
            <a:normAutofit/>
          </a:bodyPr>
          <a:lstStyle/>
          <a:p>
            <a:r>
              <a:rPr lang="en-US" sz="2400" dirty="0">
                <a:latin typeface="Century Gothic" panose="020B0502020202020204" pitchFamily="34" charset="0"/>
              </a:rPr>
              <a:t>Transforming lives via our</a:t>
            </a:r>
            <a:br>
              <a:rPr lang="en-US" sz="2800" dirty="0">
                <a:latin typeface="Century Gothic" panose="020B0502020202020204" pitchFamily="34" charset="0"/>
              </a:rPr>
            </a:br>
            <a:r>
              <a:rPr lang="en-US" sz="2800" dirty="0">
                <a:latin typeface="Century Gothic" panose="020B0502020202020204" pitchFamily="34" charset="0"/>
              </a:rPr>
              <a:t>Acute Burn Program</a:t>
            </a:r>
          </a:p>
        </p:txBody>
      </p:sp>
      <p:sp>
        <p:nvSpPr>
          <p:cNvPr id="16" name="TextBox 15">
            <a:extLst>
              <a:ext uri="{FF2B5EF4-FFF2-40B4-BE49-F238E27FC236}">
                <a16:creationId xmlns:a16="http://schemas.microsoft.com/office/drawing/2014/main" id="{BFC968AE-BD3F-DF49-8983-7463046B804D}"/>
              </a:ext>
            </a:extLst>
          </p:cNvPr>
          <p:cNvSpPr txBox="1"/>
          <p:nvPr/>
        </p:nvSpPr>
        <p:spPr>
          <a:xfrm>
            <a:off x="382248" y="1993992"/>
            <a:ext cx="3588335" cy="1384995"/>
          </a:xfrm>
          <a:prstGeom prst="rect">
            <a:avLst/>
          </a:prstGeom>
          <a:noFill/>
        </p:spPr>
        <p:txBody>
          <a:bodyPr wrap="square" rtlCol="0">
            <a:spAutoFit/>
          </a:bodyPr>
          <a:lstStyle/>
          <a:p>
            <a:pPr lvl="0" defTabSz="914400">
              <a:defRPr/>
            </a:pPr>
            <a:r>
              <a:rPr lang="en-US" sz="1200" dirty="0">
                <a:latin typeface="Century Gothic" panose="020B0502020202020204" pitchFamily="34" charset="0"/>
              </a:rPr>
              <a:t>Mission </a:t>
            </a:r>
            <a:r>
              <a:rPr lang="en-US" sz="1200" dirty="0" err="1">
                <a:latin typeface="Century Gothic" panose="020B0502020202020204" pitchFamily="34" charset="0"/>
              </a:rPr>
              <a:t>Plasticos</a:t>
            </a:r>
            <a:r>
              <a:rPr lang="en-US" sz="1200" dirty="0">
                <a:latin typeface="Century Gothic" panose="020B0502020202020204" pitchFamily="34" charset="0"/>
              </a:rPr>
              <a:t> has made history for being </a:t>
            </a:r>
            <a:r>
              <a:rPr lang="en-US" sz="1200" b="1" dirty="0">
                <a:latin typeface="Century Gothic" panose="020B0502020202020204" pitchFamily="34" charset="0"/>
              </a:rPr>
              <a:t>the first NPO to train others in optimal burn management in developing countries. </a:t>
            </a:r>
          </a:p>
          <a:p>
            <a:pPr lvl="0" defTabSz="914400">
              <a:defRPr/>
            </a:pPr>
            <a:endParaRPr lang="en-US" sz="1200" b="1" dirty="0">
              <a:latin typeface="Century Gothic" panose="020B0502020202020204" pitchFamily="34" charset="0"/>
            </a:endParaRPr>
          </a:p>
          <a:p>
            <a:pPr lvl="0" defTabSz="914400">
              <a:defRPr/>
            </a:pPr>
            <a:r>
              <a:rPr lang="en-US" sz="1200" dirty="0">
                <a:latin typeface="Century Gothic" panose="020B0502020202020204" pitchFamily="34" charset="0"/>
              </a:rPr>
              <a:t>The Mission </a:t>
            </a:r>
            <a:r>
              <a:rPr lang="en-US" sz="1200" dirty="0" err="1">
                <a:latin typeface="Century Gothic" panose="020B0502020202020204" pitchFamily="34" charset="0"/>
              </a:rPr>
              <a:t>Plasticos</a:t>
            </a:r>
            <a:r>
              <a:rPr lang="en-US" sz="1200" dirty="0">
                <a:latin typeface="Century Gothic" panose="020B0502020202020204" pitchFamily="34" charset="0"/>
              </a:rPr>
              <a:t> team is proud to take on this important mission given the </a:t>
            </a:r>
            <a:r>
              <a:rPr lang="en-US" sz="1200" b="1" dirty="0">
                <a:latin typeface="Century Gothic" panose="020B0502020202020204" pitchFamily="34" charset="0"/>
              </a:rPr>
              <a:t>great need in medically underserved communities.</a:t>
            </a:r>
            <a:endParaRPr lang="en-US" sz="1200" dirty="0">
              <a:latin typeface="Century Gothic" panose="020B0502020202020204" pitchFamily="34" charset="0"/>
            </a:endParaRPr>
          </a:p>
        </p:txBody>
      </p:sp>
      <p:sp>
        <p:nvSpPr>
          <p:cNvPr id="19" name="TextBox 18">
            <a:extLst>
              <a:ext uri="{FF2B5EF4-FFF2-40B4-BE49-F238E27FC236}">
                <a16:creationId xmlns:a16="http://schemas.microsoft.com/office/drawing/2014/main" id="{9EDBBDA8-D0EF-7D4E-B829-055256136C81}"/>
              </a:ext>
            </a:extLst>
          </p:cNvPr>
          <p:cNvSpPr txBox="1"/>
          <p:nvPr/>
        </p:nvSpPr>
        <p:spPr>
          <a:xfrm>
            <a:off x="507484" y="3597123"/>
            <a:ext cx="3292355" cy="1123384"/>
          </a:xfrm>
          <a:prstGeom prst="rect">
            <a:avLst/>
          </a:prstGeom>
          <a:noFill/>
        </p:spPr>
        <p:txBody>
          <a:bodyPr wrap="square" rtlCol="0">
            <a:spAutoFit/>
          </a:bodyPr>
          <a:lstStyle/>
          <a:p>
            <a:pPr>
              <a:spcAft>
                <a:spcPts val="600"/>
              </a:spcAft>
            </a:pPr>
            <a:r>
              <a:rPr lang="en-US" sz="900" b="1" i="1" dirty="0">
                <a:solidFill>
                  <a:srgbClr val="007686"/>
                </a:solidFill>
                <a:latin typeface="Century Gothic" panose="020B0502020202020204" pitchFamily="34" charset="0"/>
              </a:rPr>
              <a:t>“</a:t>
            </a:r>
            <a:r>
              <a:rPr lang="en-US" sz="900" i="1" dirty="0">
                <a:solidFill>
                  <a:srgbClr val="007686"/>
                </a:solidFill>
                <a:latin typeface="Century Gothic" panose="020B0502020202020204" pitchFamily="34" charset="0"/>
              </a:rPr>
              <a:t>In the presence of patients with severe burns in a hospital with very limited resources, the heroes are the brave doctors and warrior nurses. From surgeons and anesthesiologists I learned that indomitable character is the most valuable way to deal with this catastrophe, in performing life-saving surgeries typical of war situations.</a:t>
            </a:r>
            <a:r>
              <a:rPr lang="en-US" sz="900" b="1" i="1" dirty="0">
                <a:solidFill>
                  <a:srgbClr val="007686"/>
                </a:solidFill>
                <a:latin typeface="Century Gothic" panose="020B0502020202020204" pitchFamily="34" charset="0"/>
              </a:rPr>
              <a:t>”</a:t>
            </a:r>
            <a:r>
              <a:rPr lang="en-US" sz="900" i="1" dirty="0">
                <a:solidFill>
                  <a:srgbClr val="007686"/>
                </a:solidFill>
                <a:latin typeface="Century Gothic" panose="020B0502020202020204" pitchFamily="34" charset="0"/>
              </a:rPr>
              <a:t> </a:t>
            </a:r>
          </a:p>
          <a:p>
            <a:pPr algn="r"/>
            <a:r>
              <a:rPr lang="en-US" sz="800" i="1" dirty="0">
                <a:solidFill>
                  <a:srgbClr val="007686"/>
                </a:solidFill>
                <a:latin typeface="Century Gothic" panose="020B0502020202020204" pitchFamily="34" charset="0"/>
              </a:rPr>
              <a:t>— Dr. Gary </a:t>
            </a:r>
            <a:r>
              <a:rPr lang="en-US" sz="800" i="1" dirty="0" err="1">
                <a:solidFill>
                  <a:srgbClr val="007686"/>
                </a:solidFill>
                <a:latin typeface="Century Gothic" panose="020B0502020202020204" pitchFamily="34" charset="0"/>
              </a:rPr>
              <a:t>Fudem</a:t>
            </a:r>
            <a:endParaRPr lang="en-US" sz="800" i="1" dirty="0">
              <a:solidFill>
                <a:srgbClr val="007686"/>
              </a:solidFill>
              <a:latin typeface="Century Gothic" panose="020B0502020202020204" pitchFamily="34" charset="0"/>
            </a:endParaRPr>
          </a:p>
        </p:txBody>
      </p:sp>
      <p:cxnSp>
        <p:nvCxnSpPr>
          <p:cNvPr id="21" name="Straight Connector 20">
            <a:extLst>
              <a:ext uri="{FF2B5EF4-FFF2-40B4-BE49-F238E27FC236}">
                <a16:creationId xmlns:a16="http://schemas.microsoft.com/office/drawing/2014/main" id="{AACFCE6F-C053-0347-BB55-F07FFB854E09}"/>
              </a:ext>
            </a:extLst>
          </p:cNvPr>
          <p:cNvCxnSpPr>
            <a:cxnSpLocks/>
          </p:cNvCxnSpPr>
          <p:nvPr/>
        </p:nvCxnSpPr>
        <p:spPr>
          <a:xfrm>
            <a:off x="465183" y="3678704"/>
            <a:ext cx="0" cy="786616"/>
          </a:xfrm>
          <a:prstGeom prst="line">
            <a:avLst/>
          </a:prstGeom>
          <a:ln w="12700">
            <a:solidFill>
              <a:srgbClr val="0095A9"/>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logo for a mission plasticos&#10;&#10;Description automatically generated">
            <a:extLst>
              <a:ext uri="{FF2B5EF4-FFF2-40B4-BE49-F238E27FC236}">
                <a16:creationId xmlns:a16="http://schemas.microsoft.com/office/drawing/2014/main" id="{246EF5EF-F933-CCDD-D192-A335A4CA7D12}"/>
              </a:ext>
            </a:extLst>
          </p:cNvPr>
          <p:cNvPicPr>
            <a:picLocks noChangeAspect="1"/>
          </p:cNvPicPr>
          <p:nvPr/>
        </p:nvPicPr>
        <p:blipFill>
          <a:blip r:embed="rId8"/>
          <a:stretch>
            <a:fillRect/>
          </a:stretch>
        </p:blipFill>
        <p:spPr>
          <a:xfrm>
            <a:off x="8407626" y="194210"/>
            <a:ext cx="485521" cy="500316"/>
          </a:xfrm>
          <a:prstGeom prst="rect">
            <a:avLst/>
          </a:prstGeom>
        </p:spPr>
      </p:pic>
    </p:spTree>
    <p:extLst>
      <p:ext uri="{BB962C8B-B14F-4D97-AF65-F5344CB8AC3E}">
        <p14:creationId xmlns:p14="http://schemas.microsoft.com/office/powerpoint/2010/main" val="670110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C2BDA44-467A-F74E-81A3-D5F01EDF7448}"/>
              </a:ext>
            </a:extLst>
          </p:cNvPr>
          <p:cNvPicPr>
            <a:picLocks noChangeAspect="1"/>
          </p:cNvPicPr>
          <p:nvPr/>
        </p:nvPicPr>
        <p:blipFill rotWithShape="1">
          <a:blip r:embed="rId3" cstate="screen">
            <a:alphaModFix amt="16000"/>
            <a:extLst>
              <a:ext uri="{28A0092B-C50C-407E-A947-70E740481C1C}">
                <a14:useLocalDpi xmlns:a14="http://schemas.microsoft.com/office/drawing/2010/main"/>
              </a:ext>
            </a:extLst>
          </a:blip>
          <a:srcRect l="41627" t="9454" r="1627" b="3753"/>
          <a:stretch/>
        </p:blipFill>
        <p:spPr>
          <a:xfrm>
            <a:off x="2418410" y="1"/>
            <a:ext cx="6725590" cy="5143500"/>
          </a:xfrm>
          <a:prstGeom prst="rect">
            <a:avLst/>
          </a:prstGeom>
        </p:spPr>
      </p:pic>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14</a:t>
            </a:fld>
            <a:endParaRPr lang="en-US" dirty="0">
              <a:solidFill>
                <a:schemeClr val="bg1"/>
              </a:solidFill>
            </a:endParaRPr>
          </a:p>
        </p:txBody>
      </p:sp>
      <p:grpSp>
        <p:nvGrpSpPr>
          <p:cNvPr id="6" name="Group 5">
            <a:extLst>
              <a:ext uri="{FF2B5EF4-FFF2-40B4-BE49-F238E27FC236}">
                <a16:creationId xmlns:a16="http://schemas.microsoft.com/office/drawing/2014/main" id="{966592CC-5EA1-1E49-90B7-AF8244521B83}"/>
              </a:ext>
            </a:extLst>
          </p:cNvPr>
          <p:cNvGrpSpPr/>
          <p:nvPr/>
        </p:nvGrpSpPr>
        <p:grpSpPr>
          <a:xfrm>
            <a:off x="3109688" y="2880902"/>
            <a:ext cx="5429868" cy="2072274"/>
            <a:chOff x="771993" y="1588097"/>
            <a:chExt cx="5429868" cy="2072274"/>
          </a:xfrm>
        </p:grpSpPr>
        <p:sp>
          <p:nvSpPr>
            <p:cNvPr id="4" name="TextBox 3">
              <a:extLst>
                <a:ext uri="{FF2B5EF4-FFF2-40B4-BE49-F238E27FC236}">
                  <a16:creationId xmlns:a16="http://schemas.microsoft.com/office/drawing/2014/main" id="{F1F206ED-B397-0B48-960E-7F5445CD391D}"/>
                </a:ext>
              </a:extLst>
            </p:cNvPr>
            <p:cNvSpPr txBox="1"/>
            <p:nvPr/>
          </p:nvSpPr>
          <p:spPr>
            <a:xfrm>
              <a:off x="3934342" y="2109981"/>
              <a:ext cx="2267519" cy="830997"/>
            </a:xfrm>
            <a:prstGeom prst="rect">
              <a:avLst/>
            </a:prstGeom>
            <a:noFill/>
          </p:spPr>
          <p:txBody>
            <a:bodyPr wrap="square" rtlCol="0">
              <a:spAutoFit/>
            </a:bodyPr>
            <a:lstStyle/>
            <a:p>
              <a:r>
                <a:rPr lang="en-US" b="1" dirty="0">
                  <a:solidFill>
                    <a:srgbClr val="0095A9"/>
                  </a:solidFill>
                  <a:latin typeface="Century Gothic" panose="020B0502020202020204" pitchFamily="34" charset="0"/>
                </a:rPr>
                <a:t>Jose Victor</a:t>
              </a:r>
            </a:p>
            <a:p>
              <a:r>
                <a:rPr lang="en-US" dirty="0">
                  <a:solidFill>
                    <a:srgbClr val="0095A9"/>
                  </a:solidFill>
                  <a:latin typeface="Century Gothic" panose="020B0502020202020204" pitchFamily="34" charset="0"/>
                </a:rPr>
                <a:t>Argentina</a:t>
              </a:r>
            </a:p>
            <a:p>
              <a:pPr>
                <a:spcAft>
                  <a:spcPts val="600"/>
                </a:spcAft>
              </a:pPr>
              <a:r>
                <a:rPr lang="en-US" sz="1200" b="1" dirty="0">
                  <a:solidFill>
                    <a:schemeClr val="tx1">
                      <a:lumMod val="50000"/>
                      <a:lumOff val="50000"/>
                    </a:schemeClr>
                  </a:solidFill>
                  <a:latin typeface="Century Gothic" panose="020B0502020202020204" pitchFamily="34" charset="0"/>
                </a:rPr>
                <a:t>Cleft Lip and Palate</a:t>
              </a:r>
            </a:p>
          </p:txBody>
        </p:sp>
        <p:grpSp>
          <p:nvGrpSpPr>
            <p:cNvPr id="14" name="Group 13">
              <a:extLst>
                <a:ext uri="{FF2B5EF4-FFF2-40B4-BE49-F238E27FC236}">
                  <a16:creationId xmlns:a16="http://schemas.microsoft.com/office/drawing/2014/main" id="{A24BF745-0D3A-8A4F-B255-29C77C949533}"/>
                </a:ext>
              </a:extLst>
            </p:cNvPr>
            <p:cNvGrpSpPr/>
            <p:nvPr/>
          </p:nvGrpSpPr>
          <p:grpSpPr>
            <a:xfrm>
              <a:off x="773864" y="1588097"/>
              <a:ext cx="2973111" cy="1829658"/>
              <a:chOff x="6861706" y="3134095"/>
              <a:chExt cx="2669500" cy="1642813"/>
            </a:xfrm>
          </p:grpSpPr>
          <p:pic>
            <p:nvPicPr>
              <p:cNvPr id="18" name="Picture 17">
                <a:extLst>
                  <a:ext uri="{FF2B5EF4-FFF2-40B4-BE49-F238E27FC236}">
                    <a16:creationId xmlns:a16="http://schemas.microsoft.com/office/drawing/2014/main" id="{8A2A3A5B-769F-2643-9FA9-476069630A46}"/>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36000" contrast="-8000"/>
                        </a14:imgEffect>
                      </a14:imgLayer>
                    </a14:imgProps>
                  </a:ext>
                  <a:ext uri="{28A0092B-C50C-407E-A947-70E740481C1C}">
                    <a14:useLocalDpi xmlns:a14="http://schemas.microsoft.com/office/drawing/2010/main"/>
                  </a:ext>
                </a:extLst>
              </a:blip>
              <a:srcRect/>
              <a:stretch/>
            </p:blipFill>
            <p:spPr>
              <a:xfrm rot="5400000">
                <a:off x="8024045" y="3269747"/>
                <a:ext cx="1642813" cy="1371509"/>
              </a:xfrm>
              <a:prstGeom prst="rect">
                <a:avLst/>
              </a:prstGeom>
            </p:spPr>
          </p:pic>
          <p:pic>
            <p:nvPicPr>
              <p:cNvPr id="19" name="Picture 18">
                <a:extLst>
                  <a:ext uri="{FF2B5EF4-FFF2-40B4-BE49-F238E27FC236}">
                    <a16:creationId xmlns:a16="http://schemas.microsoft.com/office/drawing/2014/main" id="{1FAD48E1-3A7E-3A4E-872C-5515FA339B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61706" y="3134481"/>
                <a:ext cx="1226472" cy="1635294"/>
              </a:xfrm>
              <a:prstGeom prst="rect">
                <a:avLst/>
              </a:prstGeom>
            </p:spPr>
          </p:pic>
        </p:grpSp>
        <p:sp>
          <p:nvSpPr>
            <p:cNvPr id="27" name="TextBox 26">
              <a:extLst>
                <a:ext uri="{FF2B5EF4-FFF2-40B4-BE49-F238E27FC236}">
                  <a16:creationId xmlns:a16="http://schemas.microsoft.com/office/drawing/2014/main" id="{80F02931-1432-AE44-971B-63DD5F66D4D7}"/>
                </a:ext>
              </a:extLst>
            </p:cNvPr>
            <p:cNvSpPr txBox="1"/>
            <p:nvPr/>
          </p:nvSpPr>
          <p:spPr>
            <a:xfrm>
              <a:off x="771993" y="3444927"/>
              <a:ext cx="1356609"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BEFORE</a:t>
              </a:r>
              <a:endParaRPr lang="en-US" sz="800" dirty="0">
                <a:latin typeface="Century Gothic" panose="020B0502020202020204" pitchFamily="34" charset="0"/>
              </a:endParaRPr>
            </a:p>
          </p:txBody>
        </p:sp>
        <p:sp>
          <p:nvSpPr>
            <p:cNvPr id="36" name="TextBox 35">
              <a:extLst>
                <a:ext uri="{FF2B5EF4-FFF2-40B4-BE49-F238E27FC236}">
                  <a16:creationId xmlns:a16="http://schemas.microsoft.com/office/drawing/2014/main" id="{0BB118FF-1706-8649-9780-3649617C8393}"/>
                </a:ext>
              </a:extLst>
            </p:cNvPr>
            <p:cNvSpPr txBox="1"/>
            <p:nvPr/>
          </p:nvSpPr>
          <p:spPr>
            <a:xfrm>
              <a:off x="2232940" y="3444927"/>
              <a:ext cx="1527788"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AFTER</a:t>
              </a:r>
              <a:endParaRPr lang="en-US" sz="800" dirty="0">
                <a:latin typeface="Century Gothic" panose="020B0502020202020204" pitchFamily="34" charset="0"/>
              </a:endParaRPr>
            </a:p>
          </p:txBody>
        </p:sp>
      </p:grpSp>
      <p:grpSp>
        <p:nvGrpSpPr>
          <p:cNvPr id="13" name="Group 12">
            <a:extLst>
              <a:ext uri="{FF2B5EF4-FFF2-40B4-BE49-F238E27FC236}">
                <a16:creationId xmlns:a16="http://schemas.microsoft.com/office/drawing/2014/main" id="{7F5B712C-F5AB-3648-9B86-190913D02FF7}"/>
              </a:ext>
            </a:extLst>
          </p:cNvPr>
          <p:cNvGrpSpPr/>
          <p:nvPr/>
        </p:nvGrpSpPr>
        <p:grpSpPr>
          <a:xfrm>
            <a:off x="4215687" y="519240"/>
            <a:ext cx="5573488" cy="2075388"/>
            <a:chOff x="5016709" y="1584983"/>
            <a:chExt cx="5573488" cy="2075388"/>
          </a:xfrm>
        </p:grpSpPr>
        <p:sp>
          <p:nvSpPr>
            <p:cNvPr id="28" name="TextBox 27">
              <a:extLst>
                <a:ext uri="{FF2B5EF4-FFF2-40B4-BE49-F238E27FC236}">
                  <a16:creationId xmlns:a16="http://schemas.microsoft.com/office/drawing/2014/main" id="{4B03B21E-5606-3F42-B6D0-8F0FDF61BA6A}"/>
                </a:ext>
              </a:extLst>
            </p:cNvPr>
            <p:cNvSpPr txBox="1"/>
            <p:nvPr/>
          </p:nvSpPr>
          <p:spPr>
            <a:xfrm>
              <a:off x="8322678" y="2068730"/>
              <a:ext cx="2267519" cy="830997"/>
            </a:xfrm>
            <a:prstGeom prst="rect">
              <a:avLst/>
            </a:prstGeom>
            <a:noFill/>
          </p:spPr>
          <p:txBody>
            <a:bodyPr wrap="square" rtlCol="0">
              <a:spAutoFit/>
            </a:bodyPr>
            <a:lstStyle/>
            <a:p>
              <a:r>
                <a:rPr lang="en-US" b="1" dirty="0" err="1">
                  <a:solidFill>
                    <a:srgbClr val="0095A9"/>
                  </a:solidFill>
                  <a:latin typeface="Century Gothic" panose="020B0502020202020204" pitchFamily="34" charset="0"/>
                </a:rPr>
                <a:t>Abiskar</a:t>
              </a:r>
              <a:endParaRPr lang="en-US" b="1" dirty="0">
                <a:solidFill>
                  <a:srgbClr val="0095A9"/>
                </a:solidFill>
                <a:latin typeface="Century Gothic" panose="020B0502020202020204" pitchFamily="34" charset="0"/>
              </a:endParaRPr>
            </a:p>
            <a:p>
              <a:r>
                <a:rPr lang="en-US" dirty="0">
                  <a:solidFill>
                    <a:srgbClr val="0095A9"/>
                  </a:solidFill>
                  <a:latin typeface="Century Gothic" panose="020B0502020202020204" pitchFamily="34" charset="0"/>
                </a:rPr>
                <a:t>Nepal</a:t>
              </a:r>
            </a:p>
            <a:p>
              <a:pPr>
                <a:spcAft>
                  <a:spcPts val="600"/>
                </a:spcAft>
              </a:pPr>
              <a:r>
                <a:rPr lang="en-US" sz="1200" b="1" dirty="0">
                  <a:solidFill>
                    <a:schemeClr val="tx1">
                      <a:lumMod val="50000"/>
                      <a:lumOff val="50000"/>
                    </a:schemeClr>
                  </a:solidFill>
                  <a:latin typeface="Century Gothic" panose="020B0502020202020204" pitchFamily="34" charset="0"/>
                </a:rPr>
                <a:t>Acute Burns</a:t>
              </a:r>
            </a:p>
          </p:txBody>
        </p:sp>
        <p:grpSp>
          <p:nvGrpSpPr>
            <p:cNvPr id="5" name="Group 4">
              <a:extLst>
                <a:ext uri="{FF2B5EF4-FFF2-40B4-BE49-F238E27FC236}">
                  <a16:creationId xmlns:a16="http://schemas.microsoft.com/office/drawing/2014/main" id="{98342DBC-3278-764E-B4CC-277D89920809}"/>
                </a:ext>
              </a:extLst>
            </p:cNvPr>
            <p:cNvGrpSpPr/>
            <p:nvPr/>
          </p:nvGrpSpPr>
          <p:grpSpPr>
            <a:xfrm>
              <a:off x="5197642" y="1584983"/>
              <a:ext cx="2976959" cy="1832777"/>
              <a:chOff x="4366911" y="1358522"/>
              <a:chExt cx="1611073" cy="991864"/>
            </a:xfrm>
          </p:grpSpPr>
          <p:pic>
            <p:nvPicPr>
              <p:cNvPr id="43" name="Picture 42">
                <a:extLst>
                  <a:ext uri="{FF2B5EF4-FFF2-40B4-BE49-F238E27FC236}">
                    <a16:creationId xmlns:a16="http://schemas.microsoft.com/office/drawing/2014/main" id="{7664CDEB-C94D-D24E-85B3-155D986975D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45465" y="1358522"/>
                <a:ext cx="832519" cy="991863"/>
              </a:xfrm>
              <a:prstGeom prst="rect">
                <a:avLst/>
              </a:prstGeom>
            </p:spPr>
          </p:pic>
          <p:pic>
            <p:nvPicPr>
              <p:cNvPr id="44" name="Picture 43">
                <a:extLst>
                  <a:ext uri="{FF2B5EF4-FFF2-40B4-BE49-F238E27FC236}">
                    <a16:creationId xmlns:a16="http://schemas.microsoft.com/office/drawing/2014/main" id="{EFB6C282-04ED-A242-AFBE-88FD6AA5EA7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366911" y="1360967"/>
                <a:ext cx="739222" cy="989419"/>
              </a:xfrm>
              <a:prstGeom prst="rect">
                <a:avLst/>
              </a:prstGeom>
            </p:spPr>
          </p:pic>
        </p:grpSp>
        <p:sp>
          <p:nvSpPr>
            <p:cNvPr id="37" name="TextBox 36">
              <a:extLst>
                <a:ext uri="{FF2B5EF4-FFF2-40B4-BE49-F238E27FC236}">
                  <a16:creationId xmlns:a16="http://schemas.microsoft.com/office/drawing/2014/main" id="{2CC44009-D7DA-2945-BDC3-63B8B4493E12}"/>
                </a:ext>
              </a:extLst>
            </p:cNvPr>
            <p:cNvSpPr txBox="1"/>
            <p:nvPr/>
          </p:nvSpPr>
          <p:spPr>
            <a:xfrm>
              <a:off x="5016709" y="3444927"/>
              <a:ext cx="1356609"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BEFORE</a:t>
              </a:r>
              <a:endParaRPr lang="en-US" sz="800" dirty="0">
                <a:latin typeface="Century Gothic" panose="020B0502020202020204" pitchFamily="34" charset="0"/>
              </a:endParaRPr>
            </a:p>
          </p:txBody>
        </p:sp>
        <p:sp>
          <p:nvSpPr>
            <p:cNvPr id="40" name="TextBox 39">
              <a:extLst>
                <a:ext uri="{FF2B5EF4-FFF2-40B4-BE49-F238E27FC236}">
                  <a16:creationId xmlns:a16="http://schemas.microsoft.com/office/drawing/2014/main" id="{579EF306-423B-464B-B52C-E24B725C7C78}"/>
                </a:ext>
              </a:extLst>
            </p:cNvPr>
            <p:cNvSpPr txBox="1"/>
            <p:nvPr/>
          </p:nvSpPr>
          <p:spPr>
            <a:xfrm>
              <a:off x="6751819" y="3444927"/>
              <a:ext cx="1356609"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AFTER</a:t>
              </a:r>
              <a:endParaRPr lang="en-US" sz="800" dirty="0">
                <a:latin typeface="Century Gothic" panose="020B0502020202020204" pitchFamily="34" charset="0"/>
              </a:endParaRPr>
            </a:p>
          </p:txBody>
        </p:sp>
      </p:grpSp>
      <p:sp>
        <p:nvSpPr>
          <p:cNvPr id="48" name="Title 2">
            <a:extLst>
              <a:ext uri="{FF2B5EF4-FFF2-40B4-BE49-F238E27FC236}">
                <a16:creationId xmlns:a16="http://schemas.microsoft.com/office/drawing/2014/main" id="{B604D099-6BCC-7D41-804F-A8B4A63C7FD7}"/>
              </a:ext>
            </a:extLst>
          </p:cNvPr>
          <p:cNvSpPr txBox="1">
            <a:spLocks/>
          </p:cNvSpPr>
          <p:nvPr/>
        </p:nvSpPr>
        <p:spPr>
          <a:xfrm>
            <a:off x="367898" y="1915909"/>
            <a:ext cx="4458484" cy="121195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pPr fontAlgn="t"/>
            <a:r>
              <a:rPr lang="en-US" dirty="0">
                <a:solidFill>
                  <a:srgbClr val="0095A9"/>
                </a:solidFill>
                <a:latin typeface="Century Gothic" panose="020B0502020202020204" pitchFamily="34" charset="0"/>
              </a:rPr>
              <a:t>Personal</a:t>
            </a:r>
          </a:p>
          <a:p>
            <a:pPr fontAlgn="t"/>
            <a:r>
              <a:rPr lang="en-US" dirty="0">
                <a:solidFill>
                  <a:srgbClr val="0095A9"/>
                </a:solidFill>
                <a:latin typeface="Century Gothic" panose="020B0502020202020204" pitchFamily="34" charset="0"/>
              </a:rPr>
              <a:t>Impact</a:t>
            </a:r>
          </a:p>
        </p:txBody>
      </p:sp>
      <p:pic>
        <p:nvPicPr>
          <p:cNvPr id="2" name="Picture 1" descr="A logo for a mission plasticos&#10;&#10;Description automatically generated">
            <a:extLst>
              <a:ext uri="{FF2B5EF4-FFF2-40B4-BE49-F238E27FC236}">
                <a16:creationId xmlns:a16="http://schemas.microsoft.com/office/drawing/2014/main" id="{C856E1FB-43EB-7E4A-1684-1D76DA0113D3}"/>
              </a:ext>
            </a:extLst>
          </p:cNvPr>
          <p:cNvPicPr>
            <a:picLocks noChangeAspect="1"/>
          </p:cNvPicPr>
          <p:nvPr/>
        </p:nvPicPr>
        <p:blipFill>
          <a:blip r:embed="rId12"/>
          <a:stretch>
            <a:fillRect/>
          </a:stretch>
        </p:blipFill>
        <p:spPr>
          <a:xfrm>
            <a:off x="8407626" y="194210"/>
            <a:ext cx="485521" cy="500316"/>
          </a:xfrm>
          <a:prstGeom prst="rect">
            <a:avLst/>
          </a:prstGeom>
        </p:spPr>
      </p:pic>
    </p:spTree>
    <p:extLst>
      <p:ext uri="{BB962C8B-B14F-4D97-AF65-F5344CB8AC3E}">
        <p14:creationId xmlns:p14="http://schemas.microsoft.com/office/powerpoint/2010/main" val="2183377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F6C812-E1E4-1640-8651-1F006BB55F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9015" y="144684"/>
            <a:ext cx="8809789" cy="4847939"/>
          </a:xfrm>
          <a:prstGeom prst="rect">
            <a:avLst/>
          </a:prstGeom>
        </p:spPr>
      </p:pic>
      <p:pic>
        <p:nvPicPr>
          <p:cNvPr id="12" name="Picture 11">
            <a:extLst>
              <a:ext uri="{FF2B5EF4-FFF2-40B4-BE49-F238E27FC236}">
                <a16:creationId xmlns:a16="http://schemas.microsoft.com/office/drawing/2014/main" id="{AFD05979-B3E3-E34A-B95C-C4253A3FAE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13" name="Picture 12">
            <a:extLst>
              <a:ext uri="{FF2B5EF4-FFF2-40B4-BE49-F238E27FC236}">
                <a16:creationId xmlns:a16="http://schemas.microsoft.com/office/drawing/2014/main" id="{F0A9643E-C7CB-EB4D-A7AB-F05417A37D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9" name="Picture 8">
            <a:extLst>
              <a:ext uri="{FF2B5EF4-FFF2-40B4-BE49-F238E27FC236}">
                <a16:creationId xmlns:a16="http://schemas.microsoft.com/office/drawing/2014/main" id="{BE850FEC-97CB-EF43-803E-17B0F4FF624F}"/>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4114800" y="146304"/>
            <a:ext cx="4846320" cy="4846320"/>
          </a:xfrm>
          <a:prstGeom prst="rect">
            <a:avLst/>
          </a:prstGeom>
        </p:spPr>
      </p:pic>
      <p:sp>
        <p:nvSpPr>
          <p:cNvPr id="4" name="Title 3"/>
          <p:cNvSpPr>
            <a:spLocks noGrp="1"/>
          </p:cNvSpPr>
          <p:nvPr>
            <p:ph type="title"/>
          </p:nvPr>
        </p:nvSpPr>
        <p:spPr>
          <a:xfrm>
            <a:off x="0" y="2047809"/>
            <a:ext cx="4572000" cy="983858"/>
          </a:xfrm>
        </p:spPr>
        <p:txBody>
          <a:bodyPr>
            <a:noAutofit/>
          </a:bodyPr>
          <a:lstStyle/>
          <a:p>
            <a:pPr algn="ctr"/>
            <a:r>
              <a:rPr lang="en-US" sz="2800" dirty="0">
                <a:latin typeface="Century Gothic" panose="020B0502020202020204" pitchFamily="34" charset="0"/>
              </a:rPr>
              <a:t>How You Can Help</a:t>
            </a:r>
          </a:p>
        </p:txBody>
      </p:sp>
      <p:sp>
        <p:nvSpPr>
          <p:cNvPr id="5" name="Content Placeholder 4"/>
          <p:cNvSpPr>
            <a:spLocks noGrp="1"/>
          </p:cNvSpPr>
          <p:nvPr>
            <p:ph idx="1"/>
          </p:nvPr>
        </p:nvSpPr>
        <p:spPr>
          <a:xfrm>
            <a:off x="4758203" y="2399092"/>
            <a:ext cx="3958578" cy="1955482"/>
          </a:xfrm>
        </p:spPr>
        <p:txBody>
          <a:bodyPr>
            <a:noAutofit/>
          </a:bodyPr>
          <a:lstStyle/>
          <a:p>
            <a:pPr marL="0" indent="0">
              <a:spcBef>
                <a:spcPts val="0"/>
              </a:spcBef>
              <a:spcAft>
                <a:spcPts val="900"/>
              </a:spcAft>
              <a:buNone/>
            </a:pPr>
            <a:r>
              <a:rPr lang="en-US" sz="1600" dirty="0">
                <a:solidFill>
                  <a:schemeClr val="bg1"/>
                </a:solidFill>
                <a:latin typeface="Century Gothic" panose="020B0502020202020204" pitchFamily="34" charset="0"/>
              </a:rPr>
              <a:t>Requests for assistance from global partners and local agencies have increased in volume and urgency.</a:t>
            </a:r>
          </a:p>
          <a:p>
            <a:pPr marL="0" indent="0">
              <a:spcBef>
                <a:spcPts val="0"/>
              </a:spcBef>
              <a:spcAft>
                <a:spcPts val="900"/>
              </a:spcAft>
              <a:buNone/>
            </a:pPr>
            <a:r>
              <a:rPr lang="en-US" sz="1600" dirty="0">
                <a:solidFill>
                  <a:schemeClr val="bg1"/>
                </a:solidFill>
                <a:latin typeface="Century Gothic" panose="020B0502020202020204" pitchFamily="34" charset="0"/>
              </a:rPr>
              <a:t>Mission </a:t>
            </a:r>
            <a:r>
              <a:rPr lang="en-US" sz="1600" dirty="0" err="1">
                <a:solidFill>
                  <a:schemeClr val="bg1"/>
                </a:solidFill>
                <a:latin typeface="Century Gothic" panose="020B0502020202020204" pitchFamily="34" charset="0"/>
              </a:rPr>
              <a:t>Plasticos</a:t>
            </a:r>
            <a:r>
              <a:rPr lang="en-US" sz="1600" dirty="0">
                <a:solidFill>
                  <a:schemeClr val="bg1"/>
                </a:solidFill>
                <a:latin typeface="Century Gothic" panose="020B0502020202020204" pitchFamily="34" charset="0"/>
              </a:rPr>
              <a:t> is 100% privately funded and our ability to transform lives is directly proportionate to donations received.</a:t>
            </a:r>
          </a:p>
        </p:txBody>
      </p:sp>
      <p:pic>
        <p:nvPicPr>
          <p:cNvPr id="17" name="Picture 16">
            <a:extLst>
              <a:ext uri="{FF2B5EF4-FFF2-40B4-BE49-F238E27FC236}">
                <a16:creationId xmlns:a16="http://schemas.microsoft.com/office/drawing/2014/main" id="{F3824B40-FCBB-B14E-9B3A-5CF5FB03FDD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8" name="Slide Number Placeholder 5">
            <a:extLst>
              <a:ext uri="{FF2B5EF4-FFF2-40B4-BE49-F238E27FC236}">
                <a16:creationId xmlns:a16="http://schemas.microsoft.com/office/drawing/2014/main" id="{002E57F5-92E1-224D-A0E0-EDD1CFA33D53}"/>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15</a:t>
            </a:fld>
            <a:endParaRPr lang="en-US" dirty="0">
              <a:solidFill>
                <a:schemeClr val="bg1"/>
              </a:solidFill>
            </a:endParaRPr>
          </a:p>
        </p:txBody>
      </p:sp>
      <p:grpSp>
        <p:nvGrpSpPr>
          <p:cNvPr id="2" name="Group 1">
            <a:extLst>
              <a:ext uri="{FF2B5EF4-FFF2-40B4-BE49-F238E27FC236}">
                <a16:creationId xmlns:a16="http://schemas.microsoft.com/office/drawing/2014/main" id="{D92FCD04-53F7-BC44-A07E-B3E39AA2AF6F}"/>
              </a:ext>
            </a:extLst>
          </p:cNvPr>
          <p:cNvGrpSpPr/>
          <p:nvPr/>
        </p:nvGrpSpPr>
        <p:grpSpPr>
          <a:xfrm>
            <a:off x="3990120" y="653701"/>
            <a:ext cx="4453899" cy="1482809"/>
            <a:chOff x="4327035" y="769992"/>
            <a:chExt cx="3206874" cy="1067645"/>
          </a:xfrm>
        </p:grpSpPr>
        <p:pic>
          <p:nvPicPr>
            <p:cNvPr id="15" name="Picture 14" descr="Cuba - Traci and baby 2018.jpg">
              <a:extLst>
                <a:ext uri="{FF2B5EF4-FFF2-40B4-BE49-F238E27FC236}">
                  <a16:creationId xmlns:a16="http://schemas.microsoft.com/office/drawing/2014/main" id="{A7801192-5D94-8248-9CB4-9740FFA7DF5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66733" y="770305"/>
              <a:ext cx="1567176" cy="1060122"/>
            </a:xfrm>
            <a:prstGeom prst="rect">
              <a:avLst/>
            </a:prstGeom>
          </p:spPr>
        </p:pic>
        <p:pic>
          <p:nvPicPr>
            <p:cNvPr id="20" name="Picture 19">
              <a:extLst>
                <a:ext uri="{FF2B5EF4-FFF2-40B4-BE49-F238E27FC236}">
                  <a16:creationId xmlns:a16="http://schemas.microsoft.com/office/drawing/2014/main" id="{1422A8F4-6255-8244-BC77-A972F865F1E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27035" y="769992"/>
              <a:ext cx="1573789" cy="1067645"/>
            </a:xfrm>
            <a:prstGeom prst="rect">
              <a:avLst/>
            </a:prstGeom>
          </p:spPr>
        </p:pic>
      </p:grpSp>
      <p:pic>
        <p:nvPicPr>
          <p:cNvPr id="3" name="Picture 2" descr="A logo for a mission plasticos&#10;&#10;Description automatically generated">
            <a:extLst>
              <a:ext uri="{FF2B5EF4-FFF2-40B4-BE49-F238E27FC236}">
                <a16:creationId xmlns:a16="http://schemas.microsoft.com/office/drawing/2014/main" id="{D2FD748D-5551-5133-5DBD-7894C0E9CD5F}"/>
              </a:ext>
            </a:extLst>
          </p:cNvPr>
          <p:cNvPicPr>
            <a:picLocks noChangeAspect="1"/>
          </p:cNvPicPr>
          <p:nvPr/>
        </p:nvPicPr>
        <p:blipFill>
          <a:blip r:embed="rId9"/>
          <a:stretch>
            <a:fillRect/>
          </a:stretch>
        </p:blipFill>
        <p:spPr>
          <a:xfrm>
            <a:off x="8407626" y="194210"/>
            <a:ext cx="485521" cy="500316"/>
          </a:xfrm>
          <a:prstGeom prst="rect">
            <a:avLst/>
          </a:prstGeom>
        </p:spPr>
      </p:pic>
    </p:spTree>
    <p:extLst>
      <p:ext uri="{BB962C8B-B14F-4D97-AF65-F5344CB8AC3E}">
        <p14:creationId xmlns:p14="http://schemas.microsoft.com/office/powerpoint/2010/main" val="1303685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C12A5D5-251C-E941-87E7-CF1E701EF4B0}"/>
              </a:ext>
            </a:extLst>
          </p:cNvPr>
          <p:cNvPicPr>
            <a:picLocks noChangeAspect="1"/>
          </p:cNvPicPr>
          <p:nvPr/>
        </p:nvPicPr>
        <p:blipFill rotWithShape="1">
          <a:blip r:embed="rId3" cstate="print">
            <a:alphaModFix amt="16000"/>
            <a:extLst>
              <a:ext uri="{28A0092B-C50C-407E-A947-70E740481C1C}">
                <a14:useLocalDpi xmlns:a14="http://schemas.microsoft.com/office/drawing/2010/main"/>
              </a:ext>
            </a:extLst>
          </a:blip>
          <a:srcRect/>
          <a:stretch/>
        </p:blipFill>
        <p:spPr>
          <a:xfrm>
            <a:off x="4000349" y="3700"/>
            <a:ext cx="5143651" cy="5139800"/>
          </a:xfrm>
          <a:prstGeom prst="rect">
            <a:avLst/>
          </a:prstGeom>
        </p:spPr>
      </p:pic>
      <p:sp>
        <p:nvSpPr>
          <p:cNvPr id="3" name="Title 2"/>
          <p:cNvSpPr>
            <a:spLocks noGrp="1"/>
          </p:cNvSpPr>
          <p:nvPr>
            <p:ph type="title"/>
          </p:nvPr>
        </p:nvSpPr>
        <p:spPr>
          <a:xfrm>
            <a:off x="3514450" y="0"/>
            <a:ext cx="5629549" cy="983858"/>
          </a:xfrm>
        </p:spPr>
        <p:txBody>
          <a:bodyPr>
            <a:normAutofit/>
          </a:bodyPr>
          <a:lstStyle/>
          <a:p>
            <a:r>
              <a:rPr lang="en-US" sz="2800" dirty="0">
                <a:solidFill>
                  <a:srgbClr val="0095A9"/>
                </a:solidFill>
                <a:latin typeface="Century Gothic" panose="020B0502020202020204" pitchFamily="34" charset="0"/>
              </a:rPr>
              <a:t>Every Donation Matters</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16</a:t>
            </a:fld>
            <a:endParaRPr lang="en-US" dirty="0">
              <a:solidFill>
                <a:schemeClr val="bg1"/>
              </a:solidFill>
            </a:endParaRPr>
          </a:p>
        </p:txBody>
      </p:sp>
      <p:sp>
        <p:nvSpPr>
          <p:cNvPr id="23" name="Rectangle 22">
            <a:extLst>
              <a:ext uri="{FF2B5EF4-FFF2-40B4-BE49-F238E27FC236}">
                <a16:creationId xmlns:a16="http://schemas.microsoft.com/office/drawing/2014/main" id="{5FCF71A6-EDFF-5041-B1F2-6D2A56F1912B}"/>
              </a:ext>
            </a:extLst>
          </p:cNvPr>
          <p:cNvSpPr/>
          <p:nvPr/>
        </p:nvSpPr>
        <p:spPr>
          <a:xfrm>
            <a:off x="1051803" y="1268063"/>
            <a:ext cx="3393197" cy="1508105"/>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cs typeface="Avenir Black"/>
              </a:rPr>
              <a:t>$50,000</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100+ patients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Train </a:t>
            </a:r>
            <a:r>
              <a:rPr lang="en-US" sz="1200" dirty="0">
                <a:solidFill>
                  <a:schemeClr val="tx1">
                    <a:lumMod val="50000"/>
                    <a:lumOff val="50000"/>
                  </a:schemeClr>
                </a:solidFill>
                <a:latin typeface="Century Gothic" panose="020B0502020202020204" pitchFamily="34" charset="0"/>
              </a:rPr>
              <a:t>20+ doctors and nurses through hands-on experiences and symposia</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 and a community</a:t>
            </a:r>
          </a:p>
        </p:txBody>
      </p:sp>
      <p:sp>
        <p:nvSpPr>
          <p:cNvPr id="24" name="Rectangle 23">
            <a:extLst>
              <a:ext uri="{FF2B5EF4-FFF2-40B4-BE49-F238E27FC236}">
                <a16:creationId xmlns:a16="http://schemas.microsoft.com/office/drawing/2014/main" id="{88116413-2F38-6B4A-A93B-4BFD729285C4}"/>
              </a:ext>
            </a:extLst>
          </p:cNvPr>
          <p:cNvSpPr/>
          <p:nvPr/>
        </p:nvSpPr>
        <p:spPr>
          <a:xfrm>
            <a:off x="1051804" y="3065413"/>
            <a:ext cx="2792063" cy="1692771"/>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rPr>
              <a:t>$25,000</a:t>
            </a:r>
          </a:p>
          <a:p>
            <a:pPr marL="171450" indent="-171450">
              <a:spcAft>
                <a:spcPts val="800"/>
              </a:spcAft>
              <a:buClr>
                <a:srgbClr val="0095A9"/>
              </a:buClr>
              <a:buFont typeface="Arial" panose="020B0604020202020204" pitchFamily="34" charset="0"/>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20+ patients</a:t>
            </a:r>
          </a:p>
          <a:p>
            <a:pPr marL="171450" indent="-171450">
              <a:spcAft>
                <a:spcPts val="800"/>
              </a:spcAft>
              <a:buClr>
                <a:srgbClr val="0095A9"/>
              </a:buClr>
              <a:buFont typeface="Arial" panose="020B0604020202020204" pitchFamily="34" charset="0"/>
              <a:buChar char="•"/>
            </a:pPr>
            <a:r>
              <a:rPr lang="en-US" sz="1200" b="1" dirty="0">
                <a:solidFill>
                  <a:schemeClr val="tx1">
                    <a:lumMod val="50000"/>
                    <a:lumOff val="50000"/>
                  </a:schemeClr>
                </a:solidFill>
                <a:latin typeface="Century Gothic" panose="020B0502020202020204" pitchFamily="34" charset="0"/>
              </a:rPr>
              <a:t>Train </a:t>
            </a:r>
            <a:r>
              <a:rPr lang="en-US" sz="1200" dirty="0">
                <a:solidFill>
                  <a:schemeClr val="tx1">
                    <a:lumMod val="50000"/>
                    <a:lumOff val="50000"/>
                  </a:schemeClr>
                </a:solidFill>
                <a:latin typeface="Century Gothic" panose="020B0502020202020204" pitchFamily="34" charset="0"/>
              </a:rPr>
              <a:t>10+ doctors and nurses through hands-on experiences and symposia</a:t>
            </a:r>
          </a:p>
          <a:p>
            <a:pPr marL="171450" indent="-171450">
              <a:spcAft>
                <a:spcPts val="800"/>
              </a:spcAft>
              <a:buClr>
                <a:srgbClr val="0095A9"/>
              </a:buClr>
              <a:buFont typeface="Arial" panose="020B0604020202020204" pitchFamily="34" charset="0"/>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a:t>
            </a:r>
          </a:p>
        </p:txBody>
      </p:sp>
      <p:sp>
        <p:nvSpPr>
          <p:cNvPr id="25" name="Rectangle 24">
            <a:extLst>
              <a:ext uri="{FF2B5EF4-FFF2-40B4-BE49-F238E27FC236}">
                <a16:creationId xmlns:a16="http://schemas.microsoft.com/office/drawing/2014/main" id="{8263049E-98F8-6F44-9E3D-9FEB002BC5F6}"/>
              </a:ext>
            </a:extLst>
          </p:cNvPr>
          <p:cNvSpPr/>
          <p:nvPr/>
        </p:nvSpPr>
        <p:spPr>
          <a:xfrm>
            <a:off x="5651142" y="1268063"/>
            <a:ext cx="2773193" cy="1508105"/>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rPr>
              <a:t>$10,000</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10+ patients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Train</a:t>
            </a:r>
            <a:r>
              <a:rPr lang="en-US" sz="1200" dirty="0">
                <a:solidFill>
                  <a:schemeClr val="tx1">
                    <a:lumMod val="50000"/>
                    <a:lumOff val="50000"/>
                  </a:schemeClr>
                </a:solidFill>
                <a:latin typeface="Century Gothic" panose="020B0502020202020204" pitchFamily="34" charset="0"/>
              </a:rPr>
              <a:t> 10+ doctors and nurses through hands-on experiences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a:t>
            </a:r>
          </a:p>
        </p:txBody>
      </p:sp>
      <p:sp>
        <p:nvSpPr>
          <p:cNvPr id="26" name="Rectangle 25">
            <a:extLst>
              <a:ext uri="{FF2B5EF4-FFF2-40B4-BE49-F238E27FC236}">
                <a16:creationId xmlns:a16="http://schemas.microsoft.com/office/drawing/2014/main" id="{1DF229EF-8C8C-9C40-9368-1435F88AA96A}"/>
              </a:ext>
            </a:extLst>
          </p:cNvPr>
          <p:cNvSpPr/>
          <p:nvPr/>
        </p:nvSpPr>
        <p:spPr>
          <a:xfrm>
            <a:off x="5651142" y="3065413"/>
            <a:ext cx="2637726" cy="2174954"/>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rPr>
              <a:t>$5,000</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5+ patients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Train</a:t>
            </a:r>
            <a:r>
              <a:rPr lang="en-US" sz="1200" dirty="0">
                <a:solidFill>
                  <a:schemeClr val="tx1">
                    <a:lumMod val="50000"/>
                    <a:lumOff val="50000"/>
                  </a:schemeClr>
                </a:solidFill>
                <a:latin typeface="Century Gothic" panose="020B0502020202020204" pitchFamily="34" charset="0"/>
              </a:rPr>
              <a:t> 5+ doctors and nurses through hands-on experiences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a:t>
            </a:r>
          </a:p>
          <a:p>
            <a:pPr marL="173736" indent="-173736">
              <a:spcAft>
                <a:spcPts val="800"/>
              </a:spcAft>
              <a:buFont typeface="Arial"/>
              <a:buChar char="•"/>
            </a:pPr>
            <a:endParaRPr lang="en-US" sz="1200" dirty="0">
              <a:solidFill>
                <a:srgbClr val="31859C"/>
              </a:solidFill>
              <a:latin typeface="Century Gothic" panose="020B0502020202020204" pitchFamily="34" charset="0"/>
            </a:endParaRPr>
          </a:p>
          <a:p>
            <a:pPr>
              <a:spcAft>
                <a:spcPts val="800"/>
              </a:spcAft>
            </a:pPr>
            <a:r>
              <a:rPr lang="en-US" dirty="0"/>
              <a:t> </a:t>
            </a:r>
          </a:p>
        </p:txBody>
      </p:sp>
      <p:sp>
        <p:nvSpPr>
          <p:cNvPr id="33" name="Oval 68">
            <a:extLst>
              <a:ext uri="{FF2B5EF4-FFF2-40B4-BE49-F238E27FC236}">
                <a16:creationId xmlns:a16="http://schemas.microsoft.com/office/drawing/2014/main" id="{452D605A-043E-6343-98C0-BE6588A1A7CA}"/>
              </a:ext>
            </a:extLst>
          </p:cNvPr>
          <p:cNvSpPr/>
          <p:nvPr/>
        </p:nvSpPr>
        <p:spPr>
          <a:xfrm rot="16200000">
            <a:off x="5360545" y="1372835"/>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68">
            <a:extLst>
              <a:ext uri="{FF2B5EF4-FFF2-40B4-BE49-F238E27FC236}">
                <a16:creationId xmlns:a16="http://schemas.microsoft.com/office/drawing/2014/main" id="{5F23A1CC-BE3B-CA40-A000-8551057A6FC3}"/>
              </a:ext>
            </a:extLst>
          </p:cNvPr>
          <p:cNvSpPr/>
          <p:nvPr/>
        </p:nvSpPr>
        <p:spPr>
          <a:xfrm rot="16200000">
            <a:off x="732129" y="3180179"/>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68">
            <a:extLst>
              <a:ext uri="{FF2B5EF4-FFF2-40B4-BE49-F238E27FC236}">
                <a16:creationId xmlns:a16="http://schemas.microsoft.com/office/drawing/2014/main" id="{F0348E12-5FB3-1740-AB95-C92F2CE921F3}"/>
              </a:ext>
            </a:extLst>
          </p:cNvPr>
          <p:cNvSpPr/>
          <p:nvPr/>
        </p:nvSpPr>
        <p:spPr>
          <a:xfrm rot="16200000">
            <a:off x="732127" y="1372835"/>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68">
            <a:extLst>
              <a:ext uri="{FF2B5EF4-FFF2-40B4-BE49-F238E27FC236}">
                <a16:creationId xmlns:a16="http://schemas.microsoft.com/office/drawing/2014/main" id="{BB9CB556-25E9-CA4E-B406-DBC7FCD35A19}"/>
              </a:ext>
            </a:extLst>
          </p:cNvPr>
          <p:cNvSpPr/>
          <p:nvPr/>
        </p:nvSpPr>
        <p:spPr>
          <a:xfrm rot="16200000">
            <a:off x="5360545" y="3180179"/>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for a mission plasticos&#10;&#10;Description automatically generated">
            <a:extLst>
              <a:ext uri="{FF2B5EF4-FFF2-40B4-BE49-F238E27FC236}">
                <a16:creationId xmlns:a16="http://schemas.microsoft.com/office/drawing/2014/main" id="{B03583D1-E186-30A0-1249-A9663A30EDA7}"/>
              </a:ext>
            </a:extLst>
          </p:cNvPr>
          <p:cNvPicPr>
            <a:picLocks noChangeAspect="1"/>
          </p:cNvPicPr>
          <p:nvPr/>
        </p:nvPicPr>
        <p:blipFill>
          <a:blip r:embed="rId7"/>
          <a:stretch>
            <a:fillRect/>
          </a:stretch>
        </p:blipFill>
        <p:spPr>
          <a:xfrm>
            <a:off x="8407626" y="194210"/>
            <a:ext cx="485521" cy="500316"/>
          </a:xfrm>
          <a:prstGeom prst="rect">
            <a:avLst/>
          </a:prstGeom>
        </p:spPr>
      </p:pic>
    </p:spTree>
    <p:extLst>
      <p:ext uri="{BB962C8B-B14F-4D97-AF65-F5344CB8AC3E}">
        <p14:creationId xmlns:p14="http://schemas.microsoft.com/office/powerpoint/2010/main" val="736265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9986" y="1510868"/>
            <a:ext cx="4083861" cy="983858"/>
          </a:xfrm>
        </p:spPr>
        <p:txBody>
          <a:bodyPr>
            <a:normAutofit/>
          </a:bodyPr>
          <a:lstStyle/>
          <a:p>
            <a:r>
              <a:rPr lang="en-US" sz="2800" dirty="0">
                <a:solidFill>
                  <a:srgbClr val="0095A9"/>
                </a:solidFill>
                <a:latin typeface="Century Gothic" panose="020B0502020202020204" pitchFamily="34" charset="0"/>
              </a:rPr>
              <a:t>Council of Trustees</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17</a:t>
            </a:fld>
            <a:endParaRPr lang="en-US" dirty="0">
              <a:solidFill>
                <a:schemeClr val="bg1"/>
              </a:solidFill>
            </a:endParaRPr>
          </a:p>
        </p:txBody>
      </p:sp>
      <p:sp>
        <p:nvSpPr>
          <p:cNvPr id="13" name="TextBox 12">
            <a:extLst>
              <a:ext uri="{FF2B5EF4-FFF2-40B4-BE49-F238E27FC236}">
                <a16:creationId xmlns:a16="http://schemas.microsoft.com/office/drawing/2014/main" id="{442DA82F-0E88-8B4A-BDF8-255EB2864BE2}"/>
              </a:ext>
            </a:extLst>
          </p:cNvPr>
          <p:cNvSpPr txBox="1"/>
          <p:nvPr/>
        </p:nvSpPr>
        <p:spPr>
          <a:xfrm>
            <a:off x="366748" y="2240355"/>
            <a:ext cx="4386005" cy="1754326"/>
          </a:xfrm>
          <a:prstGeom prst="rect">
            <a:avLst/>
          </a:prstGeom>
          <a:noFill/>
        </p:spPr>
        <p:txBody>
          <a:bodyPr wrap="square" rtlCol="0">
            <a:spAutoFit/>
          </a:bodyPr>
          <a:lstStyle/>
          <a:p>
            <a:r>
              <a:rPr lang="en-US" sz="900" b="1" dirty="0" err="1">
                <a:solidFill>
                  <a:schemeClr val="tx1">
                    <a:lumMod val="50000"/>
                    <a:lumOff val="50000"/>
                  </a:schemeClr>
                </a:solidFill>
                <a:latin typeface="Century Gothic"/>
              </a:rPr>
              <a:t>Sientra</a:t>
            </a:r>
            <a:r>
              <a:rPr lang="en-US" sz="900" dirty="0">
                <a:solidFill>
                  <a:schemeClr val="tx1">
                    <a:lumMod val="50000"/>
                    <a:lumOff val="50000"/>
                  </a:schemeClr>
                </a:solidFill>
                <a:latin typeface="Century Gothic"/>
              </a:rPr>
              <a:t>, a medical aesthetics company uniquely focused on plastic surgery, is the founding trustee of </a:t>
            </a:r>
            <a:r>
              <a:rPr lang="en-US" sz="900" b="1" dirty="0">
                <a:solidFill>
                  <a:schemeClr val="tx1">
                    <a:lumMod val="50000"/>
                    <a:lumOff val="50000"/>
                  </a:schemeClr>
                </a:solidFill>
                <a:latin typeface="Century Gothic"/>
              </a:rPr>
              <a:t>Reshaping Lives America</a:t>
            </a:r>
            <a:r>
              <a:rPr lang="en-US" sz="900" dirty="0">
                <a:solidFill>
                  <a:schemeClr val="tx1">
                    <a:lumMod val="50000"/>
                    <a:lumOff val="50000"/>
                  </a:schemeClr>
                </a:solidFill>
                <a:latin typeface="Century Gothic"/>
              </a:rPr>
              <a:t>. MTF Biologics President and Chief Executive Officer </a:t>
            </a:r>
            <a:r>
              <a:rPr lang="en-US" sz="900" b="1" dirty="0">
                <a:solidFill>
                  <a:schemeClr val="tx1">
                    <a:lumMod val="50000"/>
                    <a:lumOff val="50000"/>
                  </a:schemeClr>
                </a:solidFill>
                <a:latin typeface="Century Gothic"/>
              </a:rPr>
              <a:t>Joe </a:t>
            </a:r>
            <a:r>
              <a:rPr lang="en-US" sz="900" b="1" dirty="0" err="1">
                <a:solidFill>
                  <a:schemeClr val="tx1">
                    <a:lumMod val="50000"/>
                    <a:lumOff val="50000"/>
                  </a:schemeClr>
                </a:solidFill>
                <a:latin typeface="Century Gothic"/>
              </a:rPr>
              <a:t>Yaccarino</a:t>
            </a:r>
            <a:r>
              <a:rPr lang="en-US" sz="900" b="1" dirty="0">
                <a:solidFill>
                  <a:schemeClr val="tx1">
                    <a:lumMod val="50000"/>
                    <a:lumOff val="50000"/>
                  </a:schemeClr>
                </a:solidFill>
                <a:latin typeface="Century Gothic"/>
              </a:rPr>
              <a:t> </a:t>
            </a:r>
            <a:r>
              <a:rPr lang="en-US" sz="900" dirty="0">
                <a:solidFill>
                  <a:schemeClr val="tx1">
                    <a:lumMod val="50000"/>
                    <a:lumOff val="50000"/>
                  </a:schemeClr>
                </a:solidFill>
                <a:latin typeface="Century Gothic"/>
              </a:rPr>
              <a:t>serves as </a:t>
            </a:r>
            <a:r>
              <a:rPr lang="en-US" sz="900">
                <a:solidFill>
                  <a:schemeClr val="tx1">
                    <a:lumMod val="50000"/>
                    <a:lumOff val="50000"/>
                  </a:schemeClr>
                </a:solidFill>
                <a:latin typeface="Century Gothic"/>
              </a:rPr>
              <a:t>the new Chairman </a:t>
            </a:r>
            <a:r>
              <a:rPr lang="en-US" sz="900" dirty="0">
                <a:solidFill>
                  <a:schemeClr val="tx1">
                    <a:lumMod val="50000"/>
                    <a:lumOff val="50000"/>
                  </a:schemeClr>
                </a:solidFill>
                <a:latin typeface="Century Gothic"/>
              </a:rPr>
              <a:t>of the </a:t>
            </a:r>
            <a:r>
              <a:rPr lang="en-US" sz="900" b="1" dirty="0">
                <a:solidFill>
                  <a:schemeClr val="tx1">
                    <a:lumMod val="50000"/>
                    <a:lumOff val="50000"/>
                  </a:schemeClr>
                </a:solidFill>
                <a:latin typeface="Century Gothic"/>
              </a:rPr>
              <a:t>Reshaping Lives America Council of Trustees</a:t>
            </a:r>
            <a:r>
              <a:rPr lang="en-US" sz="900" dirty="0">
                <a:solidFill>
                  <a:schemeClr val="tx1">
                    <a:lumMod val="50000"/>
                    <a:lumOff val="50000"/>
                  </a:schemeClr>
                </a:solidFill>
                <a:latin typeface="Century Gothic"/>
              </a:rPr>
              <a:t>, the funding arm of the program. The Council of Trustees provides Mission </a:t>
            </a:r>
            <a:r>
              <a:rPr lang="en-US" sz="900" dirty="0" err="1">
                <a:solidFill>
                  <a:schemeClr val="tx1">
                    <a:lumMod val="50000"/>
                    <a:lumOff val="50000"/>
                  </a:schemeClr>
                </a:solidFill>
                <a:latin typeface="Century Gothic"/>
              </a:rPr>
              <a:t>Plasticos</a:t>
            </a:r>
            <a:r>
              <a:rPr lang="en-US" sz="900" dirty="0">
                <a:solidFill>
                  <a:schemeClr val="tx1">
                    <a:lumMod val="50000"/>
                    <a:lumOff val="50000"/>
                  </a:schemeClr>
                </a:solidFill>
                <a:latin typeface="Century Gothic"/>
              </a:rPr>
              <a:t> with operational support and guidance on U.S. expansion and policy matters pertaining to providing access to reconstructive surgical care for U.S. patients in need.</a:t>
            </a:r>
          </a:p>
          <a:p>
            <a:endParaRPr lang="en-US" sz="900" dirty="0">
              <a:solidFill>
                <a:schemeClr val="tx1">
                  <a:lumMod val="50000"/>
                  <a:lumOff val="50000"/>
                </a:schemeClr>
              </a:solidFill>
              <a:latin typeface="Century Gothic"/>
            </a:endParaRPr>
          </a:p>
          <a:p>
            <a:r>
              <a:rPr lang="en-US" sz="900" dirty="0">
                <a:solidFill>
                  <a:schemeClr val="tx1">
                    <a:lumMod val="50000"/>
                    <a:lumOff val="50000"/>
                  </a:schemeClr>
                </a:solidFill>
                <a:latin typeface="Century Gothic"/>
              </a:rPr>
              <a:t>Join the Reshaping Lives America Council of Trustees to help Mission </a:t>
            </a:r>
            <a:r>
              <a:rPr lang="en-US" sz="900" dirty="0" err="1">
                <a:solidFill>
                  <a:schemeClr val="tx1">
                    <a:lumMod val="50000"/>
                    <a:lumOff val="50000"/>
                  </a:schemeClr>
                </a:solidFill>
                <a:latin typeface="Century Gothic"/>
              </a:rPr>
              <a:t>Plasticos</a:t>
            </a:r>
            <a:r>
              <a:rPr lang="en-US" sz="900" dirty="0">
                <a:solidFill>
                  <a:schemeClr val="tx1">
                    <a:lumMod val="50000"/>
                    <a:lumOff val="50000"/>
                  </a:schemeClr>
                </a:solidFill>
                <a:latin typeface="Century Gothic"/>
              </a:rPr>
              <a:t> grow this amazing program into a nationwide movement.</a:t>
            </a:r>
          </a:p>
          <a:p>
            <a:endParaRPr lang="en-US" sz="900" dirty="0">
              <a:solidFill>
                <a:schemeClr val="tx1">
                  <a:lumMod val="50000"/>
                  <a:lumOff val="50000"/>
                </a:schemeClr>
              </a:solidFill>
              <a:latin typeface="Century Gothic"/>
            </a:endParaRPr>
          </a:p>
          <a:p>
            <a:endParaRPr lang="en-US" sz="900" dirty="0"/>
          </a:p>
        </p:txBody>
      </p:sp>
      <p:pic>
        <p:nvPicPr>
          <p:cNvPr id="18" name="Picture 17">
            <a:extLst>
              <a:ext uri="{FF2B5EF4-FFF2-40B4-BE49-F238E27FC236}">
                <a16:creationId xmlns:a16="http://schemas.microsoft.com/office/drawing/2014/main" id="{5C4A8BC9-2792-4A4D-9B28-98EC1CE72E8F}"/>
              </a:ext>
            </a:extLst>
          </p:cNvPr>
          <p:cNvPicPr>
            <a:picLocks noChangeAspect="1"/>
          </p:cNvPicPr>
          <p:nvPr/>
        </p:nvPicPr>
        <p:blipFill rotWithShape="1">
          <a:blip r:embed="rId6"/>
          <a:srcRect t="66700" r="47924" b="13918"/>
          <a:stretch/>
        </p:blipFill>
        <p:spPr>
          <a:xfrm>
            <a:off x="451885" y="3753293"/>
            <a:ext cx="2490126" cy="1199371"/>
          </a:xfrm>
          <a:prstGeom prst="rect">
            <a:avLst/>
          </a:prstGeom>
        </p:spPr>
      </p:pic>
      <p:pic>
        <p:nvPicPr>
          <p:cNvPr id="10" name="Picture 9" descr="A black and yellow background with blue text&#10;&#10;Description automatically generated">
            <a:extLst>
              <a:ext uri="{FF2B5EF4-FFF2-40B4-BE49-F238E27FC236}">
                <a16:creationId xmlns:a16="http://schemas.microsoft.com/office/drawing/2014/main" id="{F7B763A5-AB97-24CA-1780-8989A0DFBCAB}"/>
              </a:ext>
            </a:extLst>
          </p:cNvPr>
          <p:cNvPicPr>
            <a:picLocks noChangeAspect="1"/>
          </p:cNvPicPr>
          <p:nvPr/>
        </p:nvPicPr>
        <p:blipFill>
          <a:blip r:embed="rId7"/>
          <a:stretch>
            <a:fillRect/>
          </a:stretch>
        </p:blipFill>
        <p:spPr>
          <a:xfrm>
            <a:off x="1974690" y="433428"/>
            <a:ext cx="3115997" cy="1614312"/>
          </a:xfrm>
          <a:prstGeom prst="rect">
            <a:avLst/>
          </a:prstGeom>
        </p:spPr>
      </p:pic>
      <p:pic>
        <p:nvPicPr>
          <p:cNvPr id="4" name="Picture 3" descr="A logo for a mission plasticos&#10;&#10;Description automatically generated">
            <a:extLst>
              <a:ext uri="{FF2B5EF4-FFF2-40B4-BE49-F238E27FC236}">
                <a16:creationId xmlns:a16="http://schemas.microsoft.com/office/drawing/2014/main" id="{FCD7803C-AED0-BA79-0815-BF0878B0398E}"/>
              </a:ext>
            </a:extLst>
          </p:cNvPr>
          <p:cNvPicPr>
            <a:picLocks noChangeAspect="1"/>
          </p:cNvPicPr>
          <p:nvPr/>
        </p:nvPicPr>
        <p:blipFill>
          <a:blip r:embed="rId8"/>
          <a:stretch>
            <a:fillRect/>
          </a:stretch>
        </p:blipFill>
        <p:spPr>
          <a:xfrm>
            <a:off x="8407626" y="194210"/>
            <a:ext cx="485521" cy="500316"/>
          </a:xfrm>
          <a:prstGeom prst="rect">
            <a:avLst/>
          </a:prstGeom>
        </p:spPr>
      </p:pic>
      <p:grpSp>
        <p:nvGrpSpPr>
          <p:cNvPr id="2" name="Group 1">
            <a:extLst>
              <a:ext uri="{FF2B5EF4-FFF2-40B4-BE49-F238E27FC236}">
                <a16:creationId xmlns:a16="http://schemas.microsoft.com/office/drawing/2014/main" id="{4D2B8940-7A43-A2A7-5193-428938F563C5}"/>
              </a:ext>
            </a:extLst>
          </p:cNvPr>
          <p:cNvGrpSpPr/>
          <p:nvPr/>
        </p:nvGrpSpPr>
        <p:grpSpPr>
          <a:xfrm>
            <a:off x="4707084" y="3462070"/>
            <a:ext cx="2099517" cy="1307684"/>
            <a:chOff x="4170812" y="3651850"/>
            <a:chExt cx="2099517" cy="1307684"/>
          </a:xfrm>
        </p:grpSpPr>
        <p:pic>
          <p:nvPicPr>
            <p:cNvPr id="5" name="Picture 4">
              <a:extLst>
                <a:ext uri="{FF2B5EF4-FFF2-40B4-BE49-F238E27FC236}">
                  <a16:creationId xmlns:a16="http://schemas.microsoft.com/office/drawing/2014/main" id="{2F308C44-9AB6-F33B-E9F2-570A2BF98B2A}"/>
                </a:ext>
              </a:extLst>
            </p:cNvPr>
            <p:cNvPicPr>
              <a:picLocks noChangeAspect="1"/>
            </p:cNvPicPr>
            <p:nvPr/>
          </p:nvPicPr>
          <p:blipFill>
            <a:blip r:embed="rId9"/>
            <a:stretch>
              <a:fillRect/>
            </a:stretch>
          </p:blipFill>
          <p:spPr>
            <a:xfrm>
              <a:off x="4667228" y="4687223"/>
              <a:ext cx="1106684" cy="268140"/>
            </a:xfrm>
            <a:prstGeom prst="rect">
              <a:avLst/>
            </a:prstGeom>
          </p:spPr>
        </p:pic>
        <p:sp>
          <p:nvSpPr>
            <p:cNvPr id="7" name="Content Placeholder 3">
              <a:extLst>
                <a:ext uri="{FF2B5EF4-FFF2-40B4-BE49-F238E27FC236}">
                  <a16:creationId xmlns:a16="http://schemas.microsoft.com/office/drawing/2014/main" id="{E22597CF-3D72-1848-318F-B42C892B5C34}"/>
                </a:ext>
              </a:extLst>
            </p:cNvPr>
            <p:cNvSpPr txBox="1">
              <a:spLocks/>
            </p:cNvSpPr>
            <p:nvPr/>
          </p:nvSpPr>
          <p:spPr>
            <a:xfrm>
              <a:off x="4170812" y="4374742"/>
              <a:ext cx="2099517"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700" b="1" dirty="0">
                  <a:solidFill>
                    <a:srgbClr val="0095A9"/>
                  </a:solidFill>
                  <a:latin typeface="Century Gothic" panose="020B0502020202020204" pitchFamily="34" charset="0"/>
                </a:rPr>
                <a:t>Natalie Do, DO., Pharm.D.</a:t>
              </a:r>
            </a:p>
            <a:p>
              <a:pPr marL="0" indent="0" algn="ctr">
                <a:spcAft>
                  <a:spcPts val="600"/>
                </a:spcAft>
                <a:buNone/>
              </a:pPr>
              <a:r>
                <a:rPr lang="en-US" sz="500" i="1" dirty="0">
                  <a:solidFill>
                    <a:schemeClr val="tx1">
                      <a:lumMod val="50000"/>
                      <a:lumOff val="50000"/>
                    </a:schemeClr>
                  </a:solidFill>
                  <a:latin typeface="Century Gothic" panose="020B0502020202020204" pitchFamily="34" charset="0"/>
                </a:rPr>
                <a:t>Reshaping Lives America Council of Trustees Member,</a:t>
              </a:r>
              <a:br>
                <a:rPr lang="en-US" sz="500" i="1" dirty="0">
                  <a:solidFill>
                    <a:schemeClr val="tx1">
                      <a:lumMod val="50000"/>
                      <a:lumOff val="50000"/>
                    </a:schemeClr>
                  </a:solidFill>
                  <a:latin typeface="Century Gothic" panose="020B0502020202020204" pitchFamily="34" charset="0"/>
                </a:rPr>
              </a:br>
              <a:r>
                <a:rPr lang="en-US" sz="500" i="1" dirty="0">
                  <a:solidFill>
                    <a:schemeClr val="tx1">
                      <a:lumMod val="50000"/>
                      <a:lumOff val="50000"/>
                    </a:schemeClr>
                  </a:solidFill>
                  <a:latin typeface="Century Gothic" panose="020B0502020202020204" pitchFamily="34" charset="0"/>
                  <a:cs typeface="+mn-cs"/>
                </a:rPr>
                <a:t>Medical Director of Behavioral Health, CalOptima</a:t>
              </a:r>
            </a:p>
          </p:txBody>
        </p:sp>
        <p:pic>
          <p:nvPicPr>
            <p:cNvPr id="8" name="Picture 7">
              <a:extLst>
                <a:ext uri="{FF2B5EF4-FFF2-40B4-BE49-F238E27FC236}">
                  <a16:creationId xmlns:a16="http://schemas.microsoft.com/office/drawing/2014/main" id="{7DF9CAC7-5D26-9F08-C692-7D8055B21ACD}"/>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l="22983" t="6129" r="17636" b="34490"/>
            <a:stretch/>
          </p:blipFill>
          <p:spPr>
            <a:xfrm>
              <a:off x="4859912" y="3651850"/>
              <a:ext cx="730006" cy="730006"/>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grpSp>
        <p:nvGrpSpPr>
          <p:cNvPr id="9" name="Group 8">
            <a:extLst>
              <a:ext uri="{FF2B5EF4-FFF2-40B4-BE49-F238E27FC236}">
                <a16:creationId xmlns:a16="http://schemas.microsoft.com/office/drawing/2014/main" id="{ECD0943C-D62C-EA25-C2EF-5A924616FA4A}"/>
              </a:ext>
            </a:extLst>
          </p:cNvPr>
          <p:cNvGrpSpPr/>
          <p:nvPr/>
        </p:nvGrpSpPr>
        <p:grpSpPr>
          <a:xfrm>
            <a:off x="4799329" y="316354"/>
            <a:ext cx="1915026" cy="1359704"/>
            <a:chOff x="4263057" y="370865"/>
            <a:chExt cx="1915026" cy="1359704"/>
          </a:xfrm>
        </p:grpSpPr>
        <p:sp>
          <p:nvSpPr>
            <p:cNvPr id="14" name="TextBox 13">
              <a:extLst>
                <a:ext uri="{FF2B5EF4-FFF2-40B4-BE49-F238E27FC236}">
                  <a16:creationId xmlns:a16="http://schemas.microsoft.com/office/drawing/2014/main" id="{272CACD6-6695-2957-4E30-23BD42049709}"/>
                </a:ext>
              </a:extLst>
            </p:cNvPr>
            <p:cNvSpPr txBox="1"/>
            <p:nvPr/>
          </p:nvSpPr>
          <p:spPr>
            <a:xfrm>
              <a:off x="4263057" y="1118588"/>
              <a:ext cx="1915026" cy="353943"/>
            </a:xfrm>
            <a:prstGeom prst="rect">
              <a:avLst/>
            </a:prstGeom>
            <a:noFill/>
          </p:spPr>
          <p:txBody>
            <a:bodyPr wrap="square">
              <a:spAutoFit/>
            </a:bodyPr>
            <a:lstStyle/>
            <a:p>
              <a:pPr algn="ctr">
                <a:spcBef>
                  <a:spcPct val="20000"/>
                </a:spcBef>
              </a:pPr>
              <a:r>
                <a:rPr lang="en-US" sz="700" b="1" dirty="0">
                  <a:solidFill>
                    <a:srgbClr val="0095A9"/>
                  </a:solidFill>
                  <a:latin typeface="Century Gothic" panose="020B0502020202020204" pitchFamily="34" charset="0"/>
                </a:rPr>
                <a:t>Joe </a:t>
              </a:r>
              <a:r>
                <a:rPr lang="en-US" sz="700" b="1" dirty="0" err="1">
                  <a:solidFill>
                    <a:srgbClr val="0095A9"/>
                  </a:solidFill>
                  <a:latin typeface="Century Gothic" panose="020B0502020202020204" pitchFamily="34" charset="0"/>
                </a:rPr>
                <a:t>Yaccarino</a:t>
              </a:r>
              <a:endParaRPr lang="en-US" sz="700" b="1" dirty="0">
                <a:solidFill>
                  <a:srgbClr val="0095A9"/>
                </a:solidFill>
                <a:latin typeface="Century Gothic" panose="020B0502020202020204" pitchFamily="34" charset="0"/>
              </a:endParaRPr>
            </a:p>
            <a:p>
              <a:pPr algn="ctr">
                <a:spcAft>
                  <a:spcPts val="600"/>
                </a:spcAft>
              </a:pPr>
              <a:r>
                <a:rPr lang="en-US" sz="500" i="1" dirty="0">
                  <a:solidFill>
                    <a:schemeClr val="tx1">
                      <a:lumMod val="50000"/>
                      <a:lumOff val="50000"/>
                    </a:schemeClr>
                  </a:solidFill>
                  <a:latin typeface="Century Gothic" panose="020B0502020202020204" pitchFamily="34" charset="0"/>
                </a:rPr>
                <a:t>Reshaping Lives America Council of Trustees Chair, </a:t>
              </a:r>
              <a:br>
                <a:rPr lang="en-US" sz="500" i="1" dirty="0">
                  <a:solidFill>
                    <a:schemeClr val="tx1">
                      <a:lumMod val="50000"/>
                      <a:lumOff val="50000"/>
                    </a:schemeClr>
                  </a:solidFill>
                  <a:latin typeface="Century Gothic" panose="020B0502020202020204" pitchFamily="34" charset="0"/>
                </a:rPr>
              </a:br>
              <a:r>
                <a:rPr lang="en-US" sz="500" i="1" dirty="0">
                  <a:solidFill>
                    <a:schemeClr val="tx1">
                      <a:lumMod val="50000"/>
                      <a:lumOff val="50000"/>
                    </a:schemeClr>
                  </a:solidFill>
                  <a:latin typeface="Century Gothic" panose="020B0502020202020204" pitchFamily="34" charset="0"/>
                </a:rPr>
                <a:t>MTF Biologics President and Chief Executive Officer</a:t>
              </a:r>
            </a:p>
          </p:txBody>
        </p:sp>
        <p:pic>
          <p:nvPicPr>
            <p:cNvPr id="16" name="Picture 15">
              <a:extLst>
                <a:ext uri="{FF2B5EF4-FFF2-40B4-BE49-F238E27FC236}">
                  <a16:creationId xmlns:a16="http://schemas.microsoft.com/office/drawing/2014/main" id="{D08D9FFD-0F6A-33F6-E111-2F402583D043}"/>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4850238" y="370865"/>
              <a:ext cx="740664" cy="74188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pic>
          <p:nvPicPr>
            <p:cNvPr id="19" name="Picture 18" descr="A picture containing chart&#10;&#10;Description automatically generated">
              <a:extLst>
                <a:ext uri="{FF2B5EF4-FFF2-40B4-BE49-F238E27FC236}">
                  <a16:creationId xmlns:a16="http://schemas.microsoft.com/office/drawing/2014/main" id="{66889693-C206-B46B-6DAD-9E6789DB62E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870737" y="1486749"/>
              <a:ext cx="699666" cy="243820"/>
            </a:xfrm>
            <a:prstGeom prst="rect">
              <a:avLst/>
            </a:prstGeom>
          </p:spPr>
        </p:pic>
      </p:grpSp>
      <p:grpSp>
        <p:nvGrpSpPr>
          <p:cNvPr id="21" name="Group 20">
            <a:extLst>
              <a:ext uri="{FF2B5EF4-FFF2-40B4-BE49-F238E27FC236}">
                <a16:creationId xmlns:a16="http://schemas.microsoft.com/office/drawing/2014/main" id="{7997E86B-AA7D-6C6D-9079-88EDF40DD741}"/>
              </a:ext>
            </a:extLst>
          </p:cNvPr>
          <p:cNvGrpSpPr/>
          <p:nvPr/>
        </p:nvGrpSpPr>
        <p:grpSpPr>
          <a:xfrm>
            <a:off x="4914761" y="1902871"/>
            <a:ext cx="1684163" cy="1370609"/>
            <a:chOff x="4378489" y="2049738"/>
            <a:chExt cx="1684163" cy="1370609"/>
          </a:xfrm>
        </p:grpSpPr>
        <p:pic>
          <p:nvPicPr>
            <p:cNvPr id="24" name="Picture 23">
              <a:extLst>
                <a:ext uri="{FF2B5EF4-FFF2-40B4-BE49-F238E27FC236}">
                  <a16:creationId xmlns:a16="http://schemas.microsoft.com/office/drawing/2014/main" id="{30032672-4301-8413-6A55-1E3DB5FB63E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4849628" y="2049738"/>
              <a:ext cx="741885" cy="74188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25" name="Content Placeholder 3">
              <a:extLst>
                <a:ext uri="{FF2B5EF4-FFF2-40B4-BE49-F238E27FC236}">
                  <a16:creationId xmlns:a16="http://schemas.microsoft.com/office/drawing/2014/main" id="{9896E8B2-6B93-C7A7-4FBD-EB896D7FE967}"/>
                </a:ext>
              </a:extLst>
            </p:cNvPr>
            <p:cNvSpPr txBox="1">
              <a:spLocks/>
            </p:cNvSpPr>
            <p:nvPr/>
          </p:nvSpPr>
          <p:spPr>
            <a:xfrm>
              <a:off x="4378489" y="2789566"/>
              <a:ext cx="1684163"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700" b="1" dirty="0">
                  <a:solidFill>
                    <a:srgbClr val="0095A9"/>
                  </a:solidFill>
                  <a:latin typeface="Century Gothic" panose="020B0502020202020204" pitchFamily="34" charset="0"/>
                </a:rPr>
                <a:t>N. Bill Aydin, MD, FACS</a:t>
              </a:r>
            </a:p>
            <a:p>
              <a:pPr marL="0" indent="0" algn="ctr">
                <a:spcAft>
                  <a:spcPts val="600"/>
                </a:spcAft>
                <a:buNone/>
              </a:pPr>
              <a:r>
                <a:rPr lang="en-US" sz="500" i="1" dirty="0">
                  <a:solidFill>
                    <a:schemeClr val="tx1">
                      <a:lumMod val="50000"/>
                      <a:lumOff val="50000"/>
                    </a:schemeClr>
                  </a:solidFill>
                  <a:latin typeface="Century Gothic" panose="020B0502020202020204" pitchFamily="34" charset="0"/>
                  <a:cs typeface="+mn-cs"/>
                </a:rPr>
                <a:t>Reshaping Lives America Council of Trustees Member, Double Board-Certified Plastic Surgeon at Aydin Center for Plastic Surgery</a:t>
              </a:r>
            </a:p>
          </p:txBody>
        </p:sp>
        <p:pic>
          <p:nvPicPr>
            <p:cNvPr id="26" name="Picture 25">
              <a:extLst>
                <a:ext uri="{FF2B5EF4-FFF2-40B4-BE49-F238E27FC236}">
                  <a16:creationId xmlns:a16="http://schemas.microsoft.com/office/drawing/2014/main" id="{9BD099CE-9EA3-7FF9-C5C7-CFC4A6BAA26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885254" y="3234585"/>
              <a:ext cx="670632" cy="185762"/>
            </a:xfrm>
            <a:prstGeom prst="rect">
              <a:avLst/>
            </a:prstGeom>
          </p:spPr>
        </p:pic>
      </p:grpSp>
      <p:grpSp>
        <p:nvGrpSpPr>
          <p:cNvPr id="27" name="Group 26">
            <a:extLst>
              <a:ext uri="{FF2B5EF4-FFF2-40B4-BE49-F238E27FC236}">
                <a16:creationId xmlns:a16="http://schemas.microsoft.com/office/drawing/2014/main" id="{97BE2BA4-0468-E2A2-DD90-35220DC5E159}"/>
              </a:ext>
            </a:extLst>
          </p:cNvPr>
          <p:cNvGrpSpPr/>
          <p:nvPr/>
        </p:nvGrpSpPr>
        <p:grpSpPr>
          <a:xfrm>
            <a:off x="6677501" y="315986"/>
            <a:ext cx="1953193" cy="1345117"/>
            <a:chOff x="6316663" y="370497"/>
            <a:chExt cx="1953193" cy="1345117"/>
          </a:xfrm>
        </p:grpSpPr>
        <p:sp>
          <p:nvSpPr>
            <p:cNvPr id="28" name="Content Placeholder 3">
              <a:extLst>
                <a:ext uri="{FF2B5EF4-FFF2-40B4-BE49-F238E27FC236}">
                  <a16:creationId xmlns:a16="http://schemas.microsoft.com/office/drawing/2014/main" id="{88CF1201-1ADA-E97C-B433-02FAA3162A89}"/>
                </a:ext>
              </a:extLst>
            </p:cNvPr>
            <p:cNvSpPr txBox="1">
              <a:spLocks/>
            </p:cNvSpPr>
            <p:nvPr/>
          </p:nvSpPr>
          <p:spPr>
            <a:xfrm>
              <a:off x="6316663" y="1130822"/>
              <a:ext cx="1953193"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700" b="1" dirty="0">
                  <a:solidFill>
                    <a:srgbClr val="0095A9"/>
                  </a:solidFill>
                  <a:latin typeface="Century Gothic" panose="020B0502020202020204" pitchFamily="34" charset="0"/>
                </a:rPr>
                <a:t>Robert Catlin</a:t>
              </a:r>
            </a:p>
            <a:p>
              <a:pPr marL="0" indent="0" algn="ctr">
                <a:spcAft>
                  <a:spcPts val="600"/>
                </a:spcAft>
                <a:buNone/>
              </a:pPr>
              <a:r>
                <a:rPr lang="en-US" sz="500" i="1" dirty="0">
                  <a:solidFill>
                    <a:schemeClr val="tx1">
                      <a:lumMod val="50000"/>
                      <a:lumOff val="50000"/>
                    </a:schemeClr>
                  </a:solidFill>
                  <a:latin typeface="Century Gothic" panose="020B0502020202020204" pitchFamily="34" charset="0"/>
                </a:rPr>
                <a:t>Reshaping Lives America Council of Trustees Member,</a:t>
              </a:r>
              <a:br>
                <a:rPr lang="en-US" sz="500" i="1" dirty="0">
                  <a:solidFill>
                    <a:schemeClr val="tx1">
                      <a:lumMod val="50000"/>
                      <a:lumOff val="50000"/>
                    </a:schemeClr>
                  </a:solidFill>
                  <a:latin typeface="Century Gothic" panose="020B0502020202020204" pitchFamily="34" charset="0"/>
                </a:rPr>
              </a:br>
              <a:r>
                <a:rPr lang="en-US" sz="500" i="1" dirty="0">
                  <a:solidFill>
                    <a:schemeClr val="tx1">
                      <a:lumMod val="50000"/>
                      <a:lumOff val="50000"/>
                    </a:schemeClr>
                  </a:solidFill>
                  <a:latin typeface="Century Gothic" panose="020B0502020202020204" pitchFamily="34" charset="0"/>
                  <a:cs typeface="+mn-cs"/>
                </a:rPr>
                <a:t>CEO, </a:t>
              </a:r>
              <a:r>
                <a:rPr lang="en-US" sz="500" i="1" dirty="0" err="1">
                  <a:solidFill>
                    <a:schemeClr val="tx1">
                      <a:lumMod val="50000"/>
                      <a:lumOff val="50000"/>
                    </a:schemeClr>
                  </a:solidFill>
                  <a:latin typeface="Century Gothic" panose="020B0502020202020204" pitchFamily="34" charset="0"/>
                  <a:cs typeface="+mn-cs"/>
                </a:rPr>
                <a:t>MiraDry</a:t>
              </a:r>
              <a:endParaRPr lang="en-US" sz="500" i="1" dirty="0">
                <a:solidFill>
                  <a:schemeClr val="tx1">
                    <a:lumMod val="50000"/>
                    <a:lumOff val="50000"/>
                  </a:schemeClr>
                </a:solidFill>
                <a:latin typeface="Century Gothic" panose="020B0502020202020204" pitchFamily="34" charset="0"/>
                <a:cs typeface="+mn-cs"/>
              </a:endParaRPr>
            </a:p>
          </p:txBody>
        </p:sp>
        <p:pic>
          <p:nvPicPr>
            <p:cNvPr id="29" name="Picture 28">
              <a:extLst>
                <a:ext uri="{FF2B5EF4-FFF2-40B4-BE49-F238E27FC236}">
                  <a16:creationId xmlns:a16="http://schemas.microsoft.com/office/drawing/2014/main" id="{69C234DA-71C4-A267-5467-1C8569CB2EF6}"/>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0"/>
                      </a14:imgEffect>
                    </a14:imgLayer>
                  </a14:imgProps>
                </a:ext>
              </a:extLst>
            </a:blip>
            <a:srcRect l="14715" t="4328" r="18194" b="28581"/>
            <a:stretch/>
          </p:blipFill>
          <p:spPr>
            <a:xfrm>
              <a:off x="6920619" y="370497"/>
              <a:ext cx="739638" cy="739638"/>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pic>
          <p:nvPicPr>
            <p:cNvPr id="31" name="Picture 30">
              <a:extLst>
                <a:ext uri="{FF2B5EF4-FFF2-40B4-BE49-F238E27FC236}">
                  <a16:creationId xmlns:a16="http://schemas.microsoft.com/office/drawing/2014/main" id="{AE0B4E2A-4F46-6593-F231-7D6C5694A161}"/>
                </a:ext>
              </a:extLst>
            </p:cNvPr>
            <p:cNvPicPr>
              <a:picLocks noChangeAspect="1"/>
            </p:cNvPicPr>
            <p:nvPr/>
          </p:nvPicPr>
          <p:blipFill>
            <a:blip r:embed="rId18"/>
            <a:stretch>
              <a:fillRect/>
            </a:stretch>
          </p:blipFill>
          <p:spPr>
            <a:xfrm>
              <a:off x="6932015" y="1476843"/>
              <a:ext cx="768604" cy="227596"/>
            </a:xfrm>
            <a:prstGeom prst="rect">
              <a:avLst/>
            </a:prstGeom>
          </p:spPr>
        </p:pic>
      </p:grpSp>
      <p:grpSp>
        <p:nvGrpSpPr>
          <p:cNvPr id="32" name="Group 31">
            <a:extLst>
              <a:ext uri="{FF2B5EF4-FFF2-40B4-BE49-F238E27FC236}">
                <a16:creationId xmlns:a16="http://schemas.microsoft.com/office/drawing/2014/main" id="{9F3C7CDA-A160-C13E-E773-63D36B0BB341}"/>
              </a:ext>
            </a:extLst>
          </p:cNvPr>
          <p:cNvGrpSpPr/>
          <p:nvPr/>
        </p:nvGrpSpPr>
        <p:grpSpPr>
          <a:xfrm>
            <a:off x="6677501" y="1902871"/>
            <a:ext cx="1953193" cy="1358005"/>
            <a:chOff x="6316663" y="2025706"/>
            <a:chExt cx="1953193" cy="1358005"/>
          </a:xfrm>
        </p:grpSpPr>
        <p:pic>
          <p:nvPicPr>
            <p:cNvPr id="33" name="Picture 32">
              <a:extLst>
                <a:ext uri="{FF2B5EF4-FFF2-40B4-BE49-F238E27FC236}">
                  <a16:creationId xmlns:a16="http://schemas.microsoft.com/office/drawing/2014/main" id="{8EAF7D9D-9271-DEFD-5D02-3DEEC2D1C7F1}"/>
                </a:ext>
              </a:extLst>
            </p:cNvPr>
            <p:cNvPicPr>
              <a:picLocks noChangeAspect="1"/>
            </p:cNvPicPr>
            <p:nvPr/>
          </p:nvPicPr>
          <p:blipFill>
            <a:blip r:embed="rId19"/>
            <a:stretch>
              <a:fillRect/>
            </a:stretch>
          </p:blipFill>
          <p:spPr>
            <a:xfrm>
              <a:off x="6924660" y="2025706"/>
              <a:ext cx="737199" cy="737199"/>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53" name="Content Placeholder 3">
              <a:extLst>
                <a:ext uri="{FF2B5EF4-FFF2-40B4-BE49-F238E27FC236}">
                  <a16:creationId xmlns:a16="http://schemas.microsoft.com/office/drawing/2014/main" id="{78ACAFF4-3F43-2EEA-95B3-2FDA31A2D749}"/>
                </a:ext>
              </a:extLst>
            </p:cNvPr>
            <p:cNvSpPr txBox="1">
              <a:spLocks/>
            </p:cNvSpPr>
            <p:nvPr/>
          </p:nvSpPr>
          <p:spPr>
            <a:xfrm>
              <a:off x="6316663" y="2767783"/>
              <a:ext cx="1953193"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700" b="1" dirty="0">
                  <a:solidFill>
                    <a:srgbClr val="0095A9"/>
                  </a:solidFill>
                  <a:latin typeface="Century Gothic" panose="020B0502020202020204" pitchFamily="34" charset="0"/>
                </a:rPr>
                <a:t>Oliver Burckhardt</a:t>
              </a:r>
            </a:p>
            <a:p>
              <a:pPr marL="0" indent="0" algn="ctr">
                <a:spcAft>
                  <a:spcPts val="600"/>
                </a:spcAft>
                <a:buNone/>
              </a:pPr>
              <a:r>
                <a:rPr lang="en-US" sz="500" i="1" dirty="0">
                  <a:solidFill>
                    <a:schemeClr val="tx1">
                      <a:lumMod val="50000"/>
                      <a:lumOff val="50000"/>
                    </a:schemeClr>
                  </a:solidFill>
                  <a:latin typeface="Century Gothic" panose="020B0502020202020204" pitchFamily="34" charset="0"/>
                </a:rPr>
                <a:t>Reshaping Lives America Council of Trustees Member,</a:t>
              </a:r>
              <a:br>
                <a:rPr lang="en-US" sz="500" i="1" dirty="0">
                  <a:solidFill>
                    <a:schemeClr val="tx1">
                      <a:lumMod val="50000"/>
                      <a:lumOff val="50000"/>
                    </a:schemeClr>
                  </a:solidFill>
                  <a:latin typeface="Century Gothic" panose="020B0502020202020204" pitchFamily="34" charset="0"/>
                </a:rPr>
              </a:br>
              <a:r>
                <a:rPr lang="en-US" sz="500" i="1" dirty="0">
                  <a:solidFill>
                    <a:schemeClr val="tx1">
                      <a:lumMod val="50000"/>
                      <a:lumOff val="50000"/>
                    </a:schemeClr>
                  </a:solidFill>
                  <a:latin typeface="Century Gothic" panose="020B0502020202020204" pitchFamily="34" charset="0"/>
                </a:rPr>
                <a:t>Tiger Aesthetics Co-CEO</a:t>
              </a:r>
            </a:p>
          </p:txBody>
        </p:sp>
        <p:pic>
          <p:nvPicPr>
            <p:cNvPr id="54" name="Picture 53">
              <a:extLst>
                <a:ext uri="{FF2B5EF4-FFF2-40B4-BE49-F238E27FC236}">
                  <a16:creationId xmlns:a16="http://schemas.microsoft.com/office/drawing/2014/main" id="{46CE37BC-3CB4-23C0-83B1-AE1A1694B9B3}"/>
                </a:ext>
              </a:extLst>
            </p:cNvPr>
            <p:cNvPicPr>
              <a:picLocks noChangeAspect="1"/>
            </p:cNvPicPr>
            <p:nvPr/>
          </p:nvPicPr>
          <p:blipFill>
            <a:blip r:embed="rId20"/>
            <a:stretch>
              <a:fillRect/>
            </a:stretch>
          </p:blipFill>
          <p:spPr>
            <a:xfrm>
              <a:off x="6915030" y="3117011"/>
              <a:ext cx="756458" cy="266700"/>
            </a:xfrm>
            <a:prstGeom prst="rect">
              <a:avLst/>
            </a:prstGeom>
          </p:spPr>
        </p:pic>
      </p:grpSp>
      <p:grpSp>
        <p:nvGrpSpPr>
          <p:cNvPr id="55" name="Group 54">
            <a:extLst>
              <a:ext uri="{FF2B5EF4-FFF2-40B4-BE49-F238E27FC236}">
                <a16:creationId xmlns:a16="http://schemas.microsoft.com/office/drawing/2014/main" id="{06EB25E4-1E92-516F-6F6B-1F4701BAD154}"/>
              </a:ext>
            </a:extLst>
          </p:cNvPr>
          <p:cNvGrpSpPr/>
          <p:nvPr/>
        </p:nvGrpSpPr>
        <p:grpSpPr>
          <a:xfrm>
            <a:off x="6677501" y="3462070"/>
            <a:ext cx="1953193" cy="1377710"/>
            <a:chOff x="6316663" y="3479323"/>
            <a:chExt cx="1953193" cy="1377710"/>
          </a:xfrm>
        </p:grpSpPr>
        <p:pic>
          <p:nvPicPr>
            <p:cNvPr id="56" name="Picture 55">
              <a:extLst>
                <a:ext uri="{FF2B5EF4-FFF2-40B4-BE49-F238E27FC236}">
                  <a16:creationId xmlns:a16="http://schemas.microsoft.com/office/drawing/2014/main" id="{1C852754-DCF0-BEF4-EB9A-6196388A0A17}"/>
                </a:ext>
              </a:extLst>
            </p:cNvPr>
            <p:cNvPicPr>
              <a:picLocks noChangeAspect="1"/>
            </p:cNvPicPr>
            <p:nvPr/>
          </p:nvPicPr>
          <p:blipFill>
            <a:blip r:embed="rId21"/>
            <a:stretch>
              <a:fillRect/>
            </a:stretch>
          </p:blipFill>
          <p:spPr>
            <a:xfrm>
              <a:off x="6919448" y="3479323"/>
              <a:ext cx="747622" cy="747622"/>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57" name="Content Placeholder 3">
              <a:extLst>
                <a:ext uri="{FF2B5EF4-FFF2-40B4-BE49-F238E27FC236}">
                  <a16:creationId xmlns:a16="http://schemas.microsoft.com/office/drawing/2014/main" id="{C5CE874D-AA9E-1473-BD47-58CF68D645B4}"/>
                </a:ext>
              </a:extLst>
            </p:cNvPr>
            <p:cNvSpPr txBox="1">
              <a:spLocks/>
            </p:cNvSpPr>
            <p:nvPr/>
          </p:nvSpPr>
          <p:spPr>
            <a:xfrm>
              <a:off x="6316663" y="4241105"/>
              <a:ext cx="1953193"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700" b="1" dirty="0">
                  <a:solidFill>
                    <a:srgbClr val="0095A9"/>
                  </a:solidFill>
                  <a:latin typeface="Century Gothic" panose="020B0502020202020204" pitchFamily="34" charset="0"/>
                </a:rPr>
                <a:t>Scott Madden</a:t>
              </a:r>
            </a:p>
            <a:p>
              <a:pPr marL="0" indent="0" algn="ctr">
                <a:spcAft>
                  <a:spcPts val="600"/>
                </a:spcAft>
                <a:buNone/>
              </a:pPr>
              <a:r>
                <a:rPr lang="en-US" sz="500" i="1" dirty="0">
                  <a:solidFill>
                    <a:schemeClr val="tx1">
                      <a:lumMod val="50000"/>
                      <a:lumOff val="50000"/>
                    </a:schemeClr>
                  </a:solidFill>
                  <a:latin typeface="Century Gothic" panose="020B0502020202020204" pitchFamily="34" charset="0"/>
                </a:rPr>
                <a:t>Reshaping Lives America Council of Trustees Member,</a:t>
              </a:r>
              <a:br>
                <a:rPr lang="en-US" sz="500" i="1" dirty="0">
                  <a:solidFill>
                    <a:schemeClr val="tx1">
                      <a:lumMod val="50000"/>
                      <a:lumOff val="50000"/>
                    </a:schemeClr>
                  </a:solidFill>
                  <a:latin typeface="Century Gothic" panose="020B0502020202020204" pitchFamily="34" charset="0"/>
                </a:rPr>
              </a:br>
              <a:r>
                <a:rPr lang="en-US" sz="500" i="1" dirty="0">
                  <a:solidFill>
                    <a:schemeClr val="tx1">
                      <a:lumMod val="50000"/>
                      <a:lumOff val="50000"/>
                    </a:schemeClr>
                  </a:solidFill>
                  <a:latin typeface="Century Gothic" panose="020B0502020202020204" pitchFamily="34" charset="0"/>
                </a:rPr>
                <a:t>Tiger Aesthetics Co-CEO</a:t>
              </a:r>
            </a:p>
          </p:txBody>
        </p:sp>
        <p:pic>
          <p:nvPicPr>
            <p:cNvPr id="58" name="Picture 57">
              <a:extLst>
                <a:ext uri="{FF2B5EF4-FFF2-40B4-BE49-F238E27FC236}">
                  <a16:creationId xmlns:a16="http://schemas.microsoft.com/office/drawing/2014/main" id="{BBDBD950-26D2-5275-7518-204C5CF3B492}"/>
                </a:ext>
              </a:extLst>
            </p:cNvPr>
            <p:cNvPicPr>
              <a:picLocks noChangeAspect="1"/>
            </p:cNvPicPr>
            <p:nvPr/>
          </p:nvPicPr>
          <p:blipFill>
            <a:blip r:embed="rId20"/>
            <a:stretch>
              <a:fillRect/>
            </a:stretch>
          </p:blipFill>
          <p:spPr>
            <a:xfrm>
              <a:off x="6915030" y="4590333"/>
              <a:ext cx="756458" cy="266700"/>
            </a:xfrm>
            <a:prstGeom prst="rect">
              <a:avLst/>
            </a:prstGeom>
          </p:spPr>
        </p:pic>
      </p:grpSp>
    </p:spTree>
    <p:extLst>
      <p:ext uri="{BB962C8B-B14F-4D97-AF65-F5344CB8AC3E}">
        <p14:creationId xmlns:p14="http://schemas.microsoft.com/office/powerpoint/2010/main" val="3014813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5A3A2DFB-2B38-F84F-A77F-34BE5B803D8E}"/>
              </a:ext>
            </a:extLst>
          </p:cNvPr>
          <p:cNvPicPr>
            <a:picLocks noChangeAspect="1"/>
          </p:cNvPicPr>
          <p:nvPr/>
        </p:nvPicPr>
        <p:blipFill rotWithShape="1">
          <a:blip r:embed="rId3" cstate="print">
            <a:alphaModFix amt="16000"/>
            <a:extLst>
              <a:ext uri="{28A0092B-C50C-407E-A947-70E740481C1C}">
                <a14:useLocalDpi xmlns:a14="http://schemas.microsoft.com/office/drawing/2010/main"/>
              </a:ext>
            </a:extLst>
          </a:blip>
          <a:srcRect l="-1033" t="34594" r="14282" b="929"/>
          <a:stretch/>
        </p:blipFill>
        <p:spPr>
          <a:xfrm>
            <a:off x="2223451" y="3700"/>
            <a:ext cx="6920549" cy="5139800"/>
          </a:xfrm>
          <a:prstGeom prst="rect">
            <a:avLst/>
          </a:prstGeom>
        </p:spPr>
      </p:pic>
      <p:sp>
        <p:nvSpPr>
          <p:cNvPr id="3" name="Title 2"/>
          <p:cNvSpPr>
            <a:spLocks noGrp="1"/>
          </p:cNvSpPr>
          <p:nvPr>
            <p:ph type="title"/>
          </p:nvPr>
        </p:nvSpPr>
        <p:spPr>
          <a:xfrm>
            <a:off x="3843218" y="-109728"/>
            <a:ext cx="5494638" cy="983858"/>
          </a:xfrm>
        </p:spPr>
        <p:txBody>
          <a:bodyPr>
            <a:normAutofit/>
          </a:bodyPr>
          <a:lstStyle/>
          <a:p>
            <a:r>
              <a:rPr lang="en-US" sz="2800" dirty="0">
                <a:solidFill>
                  <a:srgbClr val="0095A9"/>
                </a:solidFill>
                <a:latin typeface="Century Gothic" panose="020B0502020202020204" pitchFamily="34" charset="0"/>
              </a:rPr>
              <a:t>Board of Directors</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1" y="-1486711"/>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18</a:t>
            </a:fld>
            <a:endParaRPr lang="en-US" dirty="0">
              <a:solidFill>
                <a:schemeClr val="bg1"/>
              </a:solidFill>
            </a:endParaRPr>
          </a:p>
        </p:txBody>
      </p:sp>
      <p:sp>
        <p:nvSpPr>
          <p:cNvPr id="51" name="Title 2">
            <a:extLst>
              <a:ext uri="{FF2B5EF4-FFF2-40B4-BE49-F238E27FC236}">
                <a16:creationId xmlns:a16="http://schemas.microsoft.com/office/drawing/2014/main" id="{261410F2-823C-6744-A2EF-34990711A4D0}"/>
              </a:ext>
            </a:extLst>
          </p:cNvPr>
          <p:cNvSpPr txBox="1">
            <a:spLocks/>
          </p:cNvSpPr>
          <p:nvPr/>
        </p:nvSpPr>
        <p:spPr>
          <a:xfrm>
            <a:off x="341872" y="1299909"/>
            <a:ext cx="1182130" cy="98385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2800" dirty="0">
                <a:solidFill>
                  <a:srgbClr val="0095A9"/>
                </a:solidFill>
                <a:latin typeface="Century Gothic" panose="020B0502020202020204" pitchFamily="34" charset="0"/>
              </a:rPr>
              <a:t>Staff</a:t>
            </a:r>
          </a:p>
        </p:txBody>
      </p:sp>
      <p:pic>
        <p:nvPicPr>
          <p:cNvPr id="53" name="Picture 52">
            <a:extLst>
              <a:ext uri="{FF2B5EF4-FFF2-40B4-BE49-F238E27FC236}">
                <a16:creationId xmlns:a16="http://schemas.microsoft.com/office/drawing/2014/main" id="{A0EAE49F-6843-8447-A2E1-CFAB8BD553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2466" y="2277494"/>
            <a:ext cx="644353" cy="644352"/>
          </a:xfrm>
          <a:prstGeom prst="rect">
            <a:avLst/>
          </a:prstGeom>
        </p:spPr>
      </p:pic>
      <p:sp>
        <p:nvSpPr>
          <p:cNvPr id="54" name="Rectangle 53">
            <a:extLst>
              <a:ext uri="{FF2B5EF4-FFF2-40B4-BE49-F238E27FC236}">
                <a16:creationId xmlns:a16="http://schemas.microsoft.com/office/drawing/2014/main" id="{03855FB9-3D0E-D247-BBA1-F22E4629391A}"/>
              </a:ext>
            </a:extLst>
          </p:cNvPr>
          <p:cNvSpPr/>
          <p:nvPr/>
        </p:nvSpPr>
        <p:spPr>
          <a:xfrm>
            <a:off x="1021877" y="2416951"/>
            <a:ext cx="1578874" cy="419960"/>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Susan Williamson</a:t>
            </a:r>
          </a:p>
          <a:p>
            <a:pPr marL="0" lvl="1" indent="0">
              <a:buNone/>
            </a:pPr>
            <a:r>
              <a:rPr lang="en-US" sz="900" dirty="0">
                <a:solidFill>
                  <a:schemeClr val="tx1">
                    <a:lumMod val="50000"/>
                    <a:lumOff val="50000"/>
                  </a:schemeClr>
                </a:solidFill>
                <a:latin typeface="Century Gothic" panose="020B0502020202020204" pitchFamily="34" charset="0"/>
              </a:rPr>
              <a:t>Executive Director</a:t>
            </a:r>
          </a:p>
        </p:txBody>
      </p:sp>
      <p:sp>
        <p:nvSpPr>
          <p:cNvPr id="57" name="Rectangle 56">
            <a:extLst>
              <a:ext uri="{FF2B5EF4-FFF2-40B4-BE49-F238E27FC236}">
                <a16:creationId xmlns:a16="http://schemas.microsoft.com/office/drawing/2014/main" id="{0F606D6A-E813-5442-907C-43F42229C9FF}"/>
              </a:ext>
            </a:extLst>
          </p:cNvPr>
          <p:cNvSpPr/>
          <p:nvPr/>
        </p:nvSpPr>
        <p:spPr>
          <a:xfrm>
            <a:off x="1021877" y="3231425"/>
            <a:ext cx="1578874" cy="523220"/>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Megan Seltzer</a:t>
            </a:r>
          </a:p>
          <a:p>
            <a:pPr marL="0" lvl="1" indent="0">
              <a:buNone/>
            </a:pPr>
            <a:r>
              <a:rPr lang="en-US" sz="900" dirty="0">
                <a:solidFill>
                  <a:schemeClr val="tx1">
                    <a:lumMod val="50000"/>
                    <a:lumOff val="50000"/>
                  </a:schemeClr>
                </a:solidFill>
                <a:latin typeface="Century Gothic" panose="020B0502020202020204" pitchFamily="34" charset="0"/>
              </a:rPr>
              <a:t>Director of Events &amp; Community Outreach</a:t>
            </a:r>
          </a:p>
        </p:txBody>
      </p:sp>
      <p:sp>
        <p:nvSpPr>
          <p:cNvPr id="60" name="Rectangle 59">
            <a:extLst>
              <a:ext uri="{FF2B5EF4-FFF2-40B4-BE49-F238E27FC236}">
                <a16:creationId xmlns:a16="http://schemas.microsoft.com/office/drawing/2014/main" id="{DD035293-53AF-8641-BABF-D24B1028E7CD}"/>
              </a:ext>
            </a:extLst>
          </p:cNvPr>
          <p:cNvSpPr/>
          <p:nvPr/>
        </p:nvSpPr>
        <p:spPr>
          <a:xfrm>
            <a:off x="1021877" y="4146816"/>
            <a:ext cx="1578874" cy="384721"/>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Adriana Murillo</a:t>
            </a:r>
          </a:p>
          <a:p>
            <a:pPr marL="0" lvl="1" indent="0">
              <a:buNone/>
            </a:pPr>
            <a:r>
              <a:rPr lang="en-US" sz="900" dirty="0">
                <a:solidFill>
                  <a:schemeClr val="tx1">
                    <a:lumMod val="50000"/>
                    <a:lumOff val="50000"/>
                  </a:schemeClr>
                </a:solidFill>
                <a:latin typeface="Century Gothic" panose="020B0502020202020204" pitchFamily="34" charset="0"/>
              </a:rPr>
              <a:t>Program Director</a:t>
            </a:r>
          </a:p>
        </p:txBody>
      </p:sp>
      <p:pic>
        <p:nvPicPr>
          <p:cNvPr id="21" name="Picture 20">
            <a:extLst>
              <a:ext uri="{FF2B5EF4-FFF2-40B4-BE49-F238E27FC236}">
                <a16:creationId xmlns:a16="http://schemas.microsoft.com/office/drawing/2014/main" id="{D70325CE-14BB-774A-9197-F27C66B88F8C}"/>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Lst>
          </a:blip>
          <a:srcRect l="8377" r="5896" b="14272"/>
          <a:stretch/>
        </p:blipFill>
        <p:spPr>
          <a:xfrm>
            <a:off x="397090" y="3207941"/>
            <a:ext cx="575105" cy="57510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pic>
        <p:nvPicPr>
          <p:cNvPr id="22" name="Picture 21">
            <a:extLst>
              <a:ext uri="{FF2B5EF4-FFF2-40B4-BE49-F238E27FC236}">
                <a16:creationId xmlns:a16="http://schemas.microsoft.com/office/drawing/2014/main" id="{9584FDB4-EAC6-9942-8B6D-AD95C101FE7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Lst>
          </a:blip>
          <a:srcRect l="9786" t="3623" r="2415" b="8578"/>
          <a:stretch/>
        </p:blipFill>
        <p:spPr>
          <a:xfrm>
            <a:off x="397090" y="4069142"/>
            <a:ext cx="575105" cy="57510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nvGrpSpPr>
          <p:cNvPr id="25" name="Group 24">
            <a:extLst>
              <a:ext uri="{FF2B5EF4-FFF2-40B4-BE49-F238E27FC236}">
                <a16:creationId xmlns:a16="http://schemas.microsoft.com/office/drawing/2014/main" id="{A6483CD1-4839-BCD4-21E6-7CCD3A8F4652}"/>
              </a:ext>
            </a:extLst>
          </p:cNvPr>
          <p:cNvGrpSpPr/>
          <p:nvPr/>
        </p:nvGrpSpPr>
        <p:grpSpPr>
          <a:xfrm>
            <a:off x="2949481" y="1576054"/>
            <a:ext cx="2582851" cy="657073"/>
            <a:chOff x="985250" y="2723773"/>
            <a:chExt cx="2582851" cy="657073"/>
          </a:xfrm>
        </p:grpSpPr>
        <p:pic>
          <p:nvPicPr>
            <p:cNvPr id="26" name="Picture 25">
              <a:extLst>
                <a:ext uri="{FF2B5EF4-FFF2-40B4-BE49-F238E27FC236}">
                  <a16:creationId xmlns:a16="http://schemas.microsoft.com/office/drawing/2014/main" id="{BFE36C44-8D33-6359-A28D-2174C88FB4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5250" y="2723773"/>
              <a:ext cx="644352" cy="644352"/>
            </a:xfrm>
            <a:prstGeom prst="rect">
              <a:avLst/>
            </a:prstGeom>
          </p:spPr>
        </p:pic>
        <p:sp>
          <p:nvSpPr>
            <p:cNvPr id="27" name="Rectangle 26">
              <a:extLst>
                <a:ext uri="{FF2B5EF4-FFF2-40B4-BE49-F238E27FC236}">
                  <a16:creationId xmlns:a16="http://schemas.microsoft.com/office/drawing/2014/main" id="{FBB8CBB9-85CA-9DD6-AD34-E0D8D8C23698}"/>
                </a:ext>
              </a:extLst>
            </p:cNvPr>
            <p:cNvSpPr/>
            <p:nvPr/>
          </p:nvSpPr>
          <p:spPr>
            <a:xfrm>
              <a:off x="1644661" y="2749904"/>
              <a:ext cx="1923440" cy="630942"/>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Hans </a:t>
              </a:r>
              <a:r>
                <a:rPr lang="en-US" sz="1000" b="1" dirty="0" err="1">
                  <a:solidFill>
                    <a:srgbClr val="0095A9"/>
                  </a:solidFill>
                  <a:latin typeface="Century Gothic" panose="020B0502020202020204" pitchFamily="34" charset="0"/>
                  <a:cs typeface="Avenir Black"/>
                </a:rPr>
                <a:t>Keirstead</a:t>
              </a:r>
              <a:r>
                <a:rPr lang="en-US" sz="1000" b="1" dirty="0">
                  <a:solidFill>
                    <a:srgbClr val="0095A9"/>
                  </a:solidFill>
                  <a:latin typeface="Century Gothic" panose="020B0502020202020204" pitchFamily="34" charset="0"/>
                  <a:cs typeface="Avenir Black"/>
                </a:rPr>
                <a:t>, PhD</a:t>
              </a:r>
            </a:p>
            <a:p>
              <a:pPr marL="0" lvl="1"/>
              <a:r>
                <a:rPr lang="en-US" sz="900" dirty="0">
                  <a:solidFill>
                    <a:schemeClr val="tx1">
                      <a:lumMod val="50000"/>
                      <a:lumOff val="50000"/>
                    </a:schemeClr>
                  </a:solidFill>
                  <a:latin typeface="Century Gothic" panose="020B0502020202020204" pitchFamily="34" charset="0"/>
                </a:rPr>
                <a:t>Immediate Past Board Chair</a:t>
              </a:r>
            </a:p>
            <a:p>
              <a:pPr marL="0" lvl="1"/>
              <a:r>
                <a:rPr lang="en-US" sz="800" i="1" dirty="0">
                  <a:solidFill>
                    <a:schemeClr val="tx1">
                      <a:lumMod val="50000"/>
                      <a:lumOff val="50000"/>
                    </a:schemeClr>
                  </a:solidFill>
                  <a:latin typeface="Century Gothic" panose="020B0502020202020204" pitchFamily="34" charset="0"/>
                </a:rPr>
                <a:t>AIVITA Biomedical, Inc., Chief Executive Officer </a:t>
              </a:r>
            </a:p>
          </p:txBody>
        </p:sp>
      </p:grpSp>
      <p:grpSp>
        <p:nvGrpSpPr>
          <p:cNvPr id="28" name="Group 27">
            <a:extLst>
              <a:ext uri="{FF2B5EF4-FFF2-40B4-BE49-F238E27FC236}">
                <a16:creationId xmlns:a16="http://schemas.microsoft.com/office/drawing/2014/main" id="{E1B960EF-E8FD-9CE5-640C-C66CF756D22D}"/>
              </a:ext>
            </a:extLst>
          </p:cNvPr>
          <p:cNvGrpSpPr/>
          <p:nvPr/>
        </p:nvGrpSpPr>
        <p:grpSpPr>
          <a:xfrm>
            <a:off x="2914231" y="2409728"/>
            <a:ext cx="3257028" cy="644865"/>
            <a:chOff x="985732" y="1976287"/>
            <a:chExt cx="3257028" cy="644865"/>
          </a:xfrm>
        </p:grpSpPr>
        <p:sp>
          <p:nvSpPr>
            <p:cNvPr id="29" name="Rectangle 28">
              <a:extLst>
                <a:ext uri="{FF2B5EF4-FFF2-40B4-BE49-F238E27FC236}">
                  <a16:creationId xmlns:a16="http://schemas.microsoft.com/office/drawing/2014/main" id="{1F67F796-9086-331F-6AD2-DB4FA6CE5970}"/>
                </a:ext>
              </a:extLst>
            </p:cNvPr>
            <p:cNvSpPr/>
            <p:nvPr/>
          </p:nvSpPr>
          <p:spPr>
            <a:xfrm>
              <a:off x="1644661" y="1990210"/>
              <a:ext cx="2598099" cy="630942"/>
            </a:xfrm>
            <a:prstGeom prst="rect">
              <a:avLst/>
            </a:prstGeom>
          </p:spPr>
          <p:txBody>
            <a:bodyPr wrap="square">
              <a:spAutoFit/>
            </a:bodyPr>
            <a:lstStyle/>
            <a:p>
              <a:r>
                <a:rPr lang="en-US" sz="1000" b="1" dirty="0">
                  <a:solidFill>
                    <a:srgbClr val="0095A9"/>
                  </a:solidFill>
                  <a:latin typeface="Century Gothic" panose="020B0502020202020204" pitchFamily="34" charset="0"/>
                </a:rPr>
                <a:t>Larry </a:t>
              </a:r>
              <a:r>
                <a:rPr lang="en-US" sz="1000" b="1" dirty="0" err="1">
                  <a:solidFill>
                    <a:srgbClr val="0095A9"/>
                  </a:solidFill>
                  <a:latin typeface="Century Gothic" panose="020B0502020202020204" pitchFamily="34" charset="0"/>
                </a:rPr>
                <a:t>Nichter</a:t>
              </a:r>
              <a:r>
                <a:rPr lang="en-US" sz="1000" b="1" dirty="0">
                  <a:solidFill>
                    <a:srgbClr val="0095A9"/>
                  </a:solidFill>
                  <a:latin typeface="Century Gothic" panose="020B0502020202020204" pitchFamily="34" charset="0"/>
                </a:rPr>
                <a:t>, MD, FACS, FAAP</a:t>
              </a:r>
            </a:p>
            <a:p>
              <a:pPr marL="0" lvl="1"/>
              <a:r>
                <a:rPr lang="en-US" sz="900" dirty="0">
                  <a:solidFill>
                    <a:schemeClr val="tx1">
                      <a:lumMod val="50000"/>
                      <a:lumOff val="50000"/>
                    </a:schemeClr>
                  </a:solidFill>
                  <a:latin typeface="Century Gothic" panose="020B0502020202020204" pitchFamily="34" charset="0"/>
                </a:rPr>
                <a:t>Founder and Medical Director      </a:t>
              </a:r>
            </a:p>
            <a:p>
              <a:pPr marL="0" lvl="1"/>
              <a:r>
                <a:rPr lang="en-US" sz="800" i="1" dirty="0">
                  <a:solidFill>
                    <a:schemeClr val="tx1">
                      <a:lumMod val="50000"/>
                      <a:lumOff val="50000"/>
                    </a:schemeClr>
                  </a:solidFill>
                  <a:latin typeface="Century Gothic" panose="020B0502020202020204" pitchFamily="34" charset="0"/>
                </a:rPr>
                <a:t>Pacific Center Plastic Surgery Co-owner, </a:t>
              </a:r>
              <a:br>
                <a:rPr lang="en-US" sz="800" i="1" dirty="0">
                  <a:solidFill>
                    <a:schemeClr val="tx1">
                      <a:lumMod val="50000"/>
                      <a:lumOff val="50000"/>
                    </a:schemeClr>
                  </a:solidFill>
                  <a:latin typeface="Century Gothic" panose="020B0502020202020204" pitchFamily="34" charset="0"/>
                </a:rPr>
              </a:br>
              <a:r>
                <a:rPr lang="en-US" sz="800" i="1" dirty="0" err="1">
                  <a:solidFill>
                    <a:schemeClr val="tx1">
                      <a:lumMod val="50000"/>
                      <a:lumOff val="50000"/>
                    </a:schemeClr>
                  </a:solidFill>
                  <a:latin typeface="Century Gothic" panose="020B0502020202020204" pitchFamily="34" charset="0"/>
                </a:rPr>
                <a:t>BioSpa</a:t>
              </a:r>
              <a:r>
                <a:rPr lang="en-US" sz="800" i="1" dirty="0">
                  <a:solidFill>
                    <a:schemeClr val="tx1">
                      <a:lumMod val="50000"/>
                      <a:lumOff val="50000"/>
                    </a:schemeClr>
                  </a:solidFill>
                  <a:latin typeface="Century Gothic" panose="020B0502020202020204" pitchFamily="34" charset="0"/>
                </a:rPr>
                <a:t> Medical Co-owner</a:t>
              </a:r>
              <a:endParaRPr lang="en-US" sz="1000" b="1" dirty="0">
                <a:solidFill>
                  <a:schemeClr val="tx1">
                    <a:lumMod val="50000"/>
                    <a:lumOff val="50000"/>
                  </a:schemeClr>
                </a:solidFill>
                <a:latin typeface="Century Gothic" panose="020B0502020202020204" pitchFamily="34" charset="0"/>
              </a:endParaRPr>
            </a:p>
          </p:txBody>
        </p:sp>
        <p:pic>
          <p:nvPicPr>
            <p:cNvPr id="31" name="Picture 30">
              <a:extLst>
                <a:ext uri="{FF2B5EF4-FFF2-40B4-BE49-F238E27FC236}">
                  <a16:creationId xmlns:a16="http://schemas.microsoft.com/office/drawing/2014/main" id="{28FF789E-EC3B-28F9-3902-80A200F0B65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5732" y="1976287"/>
              <a:ext cx="643389" cy="643389"/>
            </a:xfrm>
            <a:prstGeom prst="rect">
              <a:avLst/>
            </a:prstGeom>
          </p:spPr>
        </p:pic>
      </p:grpSp>
      <p:grpSp>
        <p:nvGrpSpPr>
          <p:cNvPr id="32" name="Group 31">
            <a:extLst>
              <a:ext uri="{FF2B5EF4-FFF2-40B4-BE49-F238E27FC236}">
                <a16:creationId xmlns:a16="http://schemas.microsoft.com/office/drawing/2014/main" id="{5EEB79FA-2755-1AA8-7FC3-83ECF5DEE996}"/>
              </a:ext>
            </a:extLst>
          </p:cNvPr>
          <p:cNvGrpSpPr/>
          <p:nvPr/>
        </p:nvGrpSpPr>
        <p:grpSpPr>
          <a:xfrm>
            <a:off x="2906341" y="3231194"/>
            <a:ext cx="2238285" cy="644352"/>
            <a:chOff x="985250" y="3472222"/>
            <a:chExt cx="2238285" cy="644352"/>
          </a:xfrm>
        </p:grpSpPr>
        <p:pic>
          <p:nvPicPr>
            <p:cNvPr id="34" name="Picture 33">
              <a:extLst>
                <a:ext uri="{FF2B5EF4-FFF2-40B4-BE49-F238E27FC236}">
                  <a16:creationId xmlns:a16="http://schemas.microsoft.com/office/drawing/2014/main" id="{890060B3-1A6F-D0DD-E448-C5DF260C0E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250" y="3472222"/>
              <a:ext cx="644353" cy="644352"/>
            </a:xfrm>
            <a:prstGeom prst="rect">
              <a:avLst/>
            </a:prstGeom>
          </p:spPr>
        </p:pic>
        <p:sp>
          <p:nvSpPr>
            <p:cNvPr id="36" name="Rectangle 35">
              <a:extLst>
                <a:ext uri="{FF2B5EF4-FFF2-40B4-BE49-F238E27FC236}">
                  <a16:creationId xmlns:a16="http://schemas.microsoft.com/office/drawing/2014/main" id="{3BF6EE55-00B5-DFFE-F568-070E5FD9D0D6}"/>
                </a:ext>
              </a:extLst>
            </p:cNvPr>
            <p:cNvSpPr/>
            <p:nvPr/>
          </p:nvSpPr>
          <p:spPr>
            <a:xfrm>
              <a:off x="1644661" y="3611679"/>
              <a:ext cx="1578874" cy="419960"/>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Susan Williamson</a:t>
              </a:r>
            </a:p>
            <a:p>
              <a:pPr marL="0" lvl="1" indent="0">
                <a:buNone/>
              </a:pPr>
              <a:r>
                <a:rPr lang="en-US" sz="900" dirty="0">
                  <a:solidFill>
                    <a:schemeClr val="tx1">
                      <a:lumMod val="50000"/>
                      <a:lumOff val="50000"/>
                    </a:schemeClr>
                  </a:solidFill>
                  <a:latin typeface="Century Gothic" panose="020B0502020202020204" pitchFamily="34" charset="0"/>
                </a:rPr>
                <a:t>Executive Director</a:t>
              </a:r>
            </a:p>
          </p:txBody>
        </p:sp>
      </p:grpSp>
      <p:grpSp>
        <p:nvGrpSpPr>
          <p:cNvPr id="7" name="Group 6">
            <a:extLst>
              <a:ext uri="{FF2B5EF4-FFF2-40B4-BE49-F238E27FC236}">
                <a16:creationId xmlns:a16="http://schemas.microsoft.com/office/drawing/2014/main" id="{21230D4E-7126-1F70-88A5-F8F282F05230}"/>
              </a:ext>
            </a:extLst>
          </p:cNvPr>
          <p:cNvGrpSpPr/>
          <p:nvPr/>
        </p:nvGrpSpPr>
        <p:grpSpPr>
          <a:xfrm>
            <a:off x="3029953" y="826539"/>
            <a:ext cx="2807179" cy="572914"/>
            <a:chOff x="3029953" y="1261328"/>
            <a:chExt cx="2807179" cy="572914"/>
          </a:xfrm>
        </p:grpSpPr>
        <p:sp>
          <p:nvSpPr>
            <p:cNvPr id="37" name="Rectangle 36">
              <a:extLst>
                <a:ext uri="{FF2B5EF4-FFF2-40B4-BE49-F238E27FC236}">
                  <a16:creationId xmlns:a16="http://schemas.microsoft.com/office/drawing/2014/main" id="{344875CD-02DE-B919-0952-EC87C5051044}"/>
                </a:ext>
              </a:extLst>
            </p:cNvPr>
            <p:cNvSpPr/>
            <p:nvPr/>
          </p:nvSpPr>
          <p:spPr>
            <a:xfrm>
              <a:off x="3627403" y="1326411"/>
              <a:ext cx="2209729" cy="507831"/>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Anne Andrews, JD</a:t>
              </a:r>
            </a:p>
            <a:p>
              <a:pPr marL="0" lvl="1"/>
              <a:r>
                <a:rPr lang="en-US" sz="900" dirty="0">
                  <a:solidFill>
                    <a:schemeClr val="tx1">
                      <a:lumMod val="50000"/>
                      <a:lumOff val="50000"/>
                    </a:schemeClr>
                  </a:solidFill>
                  <a:latin typeface="Century Gothic" panose="020B0502020202020204" pitchFamily="34" charset="0"/>
                </a:rPr>
                <a:t>Board Chair</a:t>
              </a:r>
            </a:p>
            <a:p>
              <a:r>
                <a:rPr lang="en-US" sz="800" i="1" dirty="0">
                  <a:solidFill>
                    <a:schemeClr val="tx1">
                      <a:lumMod val="50000"/>
                      <a:lumOff val="50000"/>
                    </a:schemeClr>
                  </a:solidFill>
                  <a:latin typeface="Century Gothic" panose="020B0502020202020204" pitchFamily="34" charset="0"/>
                </a:rPr>
                <a:t>Andrews &amp; Thornton, Managing Partner</a:t>
              </a:r>
              <a:endParaRPr lang="en-US" sz="1000" b="1" dirty="0">
                <a:solidFill>
                  <a:schemeClr val="tx1">
                    <a:lumMod val="50000"/>
                    <a:lumOff val="50000"/>
                  </a:schemeClr>
                </a:solidFill>
                <a:latin typeface="Century Gothic" panose="020B0502020202020204" pitchFamily="34" charset="0"/>
              </a:endParaRPr>
            </a:p>
          </p:txBody>
        </p:sp>
        <p:pic>
          <p:nvPicPr>
            <p:cNvPr id="38" name="Picture 37">
              <a:extLst>
                <a:ext uri="{FF2B5EF4-FFF2-40B4-BE49-F238E27FC236}">
                  <a16:creationId xmlns:a16="http://schemas.microsoft.com/office/drawing/2014/main" id="{7F4D66C1-A909-19BC-06A6-E104BBE2A8E5}"/>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a:ext>
              </a:extLst>
            </a:blip>
            <a:srcRect/>
            <a:stretch/>
          </p:blipFill>
          <p:spPr>
            <a:xfrm>
              <a:off x="3029953" y="1261328"/>
              <a:ext cx="563880" cy="56324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grpSp>
        <p:nvGrpSpPr>
          <p:cNvPr id="10" name="Group 9">
            <a:extLst>
              <a:ext uri="{FF2B5EF4-FFF2-40B4-BE49-F238E27FC236}">
                <a16:creationId xmlns:a16="http://schemas.microsoft.com/office/drawing/2014/main" id="{7D49727D-F19B-A246-3839-A6FF8D3C5819}"/>
              </a:ext>
            </a:extLst>
          </p:cNvPr>
          <p:cNvGrpSpPr/>
          <p:nvPr/>
        </p:nvGrpSpPr>
        <p:grpSpPr>
          <a:xfrm>
            <a:off x="5971868" y="1408706"/>
            <a:ext cx="2943221" cy="1195392"/>
            <a:chOff x="5971868" y="1756178"/>
            <a:chExt cx="2943221" cy="1195392"/>
          </a:xfrm>
        </p:grpSpPr>
        <p:sp>
          <p:nvSpPr>
            <p:cNvPr id="45" name="TextBox 45">
              <a:extLst>
                <a:ext uri="{FF2B5EF4-FFF2-40B4-BE49-F238E27FC236}">
                  <a16:creationId xmlns:a16="http://schemas.microsoft.com/office/drawing/2014/main" id="{4397AB04-251E-4173-5F55-09880E5BC173}"/>
                </a:ext>
              </a:extLst>
            </p:cNvPr>
            <p:cNvSpPr txBox="1"/>
            <p:nvPr/>
          </p:nvSpPr>
          <p:spPr>
            <a:xfrm>
              <a:off x="6563716" y="1756178"/>
              <a:ext cx="2351373" cy="1195392"/>
            </a:xfrm>
            <a:prstGeom prst="rect">
              <a:avLst/>
            </a:prstGeom>
            <a:noFill/>
          </p:spPr>
          <p:txBody>
            <a:bodyPr wrap="square">
              <a:spAutoFit/>
            </a:bodyPr>
            <a:lstStyle/>
            <a:p>
              <a:pPr marL="0" marR="0" fontAlgn="ctr">
                <a:lnSpc>
                  <a:spcPct val="107000"/>
                </a:lnSpc>
                <a:spcBef>
                  <a:spcPts val="0"/>
                </a:spcBef>
                <a:spcAft>
                  <a:spcPts val="0"/>
                </a:spcAft>
              </a:pPr>
              <a:r>
                <a:rPr lang="en-US" sz="1000" b="1" kern="1200" dirty="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Gregory R.D. Evans, MD, FACS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07000"/>
                </a:lnSpc>
                <a:spcBef>
                  <a:spcPts val="0"/>
                </a:spcBef>
                <a:spcAft>
                  <a:spcPts val="0"/>
                </a:spcAft>
              </a:pPr>
              <a:r>
                <a:rPr lang="en-US" sz="800" i="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Professor of Plastic Surgery and Biomedical Engineering, Founding Chair Department of Plastic Surgery, The Bruce F. Connell Endowed Chair in Plastic Surgery, The University of California, Irvine, Past President American Society Plastic Surgeons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6" name="Picture 45">
              <a:extLst>
                <a:ext uri="{FF2B5EF4-FFF2-40B4-BE49-F238E27FC236}">
                  <a16:creationId xmlns:a16="http://schemas.microsoft.com/office/drawing/2014/main" id="{CDCA1BFD-794B-41F9-24C1-82A2D77A6216}"/>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a:ext>
              </a:extLst>
            </a:blip>
            <a:srcRect/>
            <a:stretch/>
          </p:blipFill>
          <p:spPr>
            <a:xfrm>
              <a:off x="5971868" y="1941625"/>
              <a:ext cx="570763" cy="570647"/>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grpSp>
        <p:nvGrpSpPr>
          <p:cNvPr id="9" name="Group 8">
            <a:extLst>
              <a:ext uri="{FF2B5EF4-FFF2-40B4-BE49-F238E27FC236}">
                <a16:creationId xmlns:a16="http://schemas.microsoft.com/office/drawing/2014/main" id="{AE4A6E76-C3F2-AE3D-4976-FFCCD0494130}"/>
              </a:ext>
            </a:extLst>
          </p:cNvPr>
          <p:cNvGrpSpPr/>
          <p:nvPr/>
        </p:nvGrpSpPr>
        <p:grpSpPr>
          <a:xfrm>
            <a:off x="5940573" y="778774"/>
            <a:ext cx="2862763" cy="595293"/>
            <a:chOff x="5940573" y="1064316"/>
            <a:chExt cx="2862763" cy="595293"/>
          </a:xfrm>
        </p:grpSpPr>
        <p:pic>
          <p:nvPicPr>
            <p:cNvPr id="14" name="Picture 13" descr="A person in a suit smiling&#10;&#10;Description automatically generated with medium confidence">
              <a:extLst>
                <a:ext uri="{FF2B5EF4-FFF2-40B4-BE49-F238E27FC236}">
                  <a16:creationId xmlns:a16="http://schemas.microsoft.com/office/drawing/2014/main" id="{CCFD8CAB-FF3D-7212-E209-791C056EB130}"/>
                </a:ext>
              </a:extLst>
            </p:cNvPr>
            <p:cNvPicPr>
              <a:picLocks noChangeAspect="1"/>
            </p:cNvPicPr>
            <p:nvPr/>
          </p:nvPicPr>
          <p:blipFill rotWithShape="1">
            <a:blip r:embed="rId18">
              <a:grayscl/>
            </a:blip>
            <a:srcRect l="13691" t="2372" r="17960" b="28781"/>
            <a:stretch/>
          </p:blipFill>
          <p:spPr>
            <a:xfrm>
              <a:off x="5940573" y="1064316"/>
              <a:ext cx="563260" cy="567372"/>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48" name="Rectangle 47">
              <a:extLst>
                <a:ext uri="{FF2B5EF4-FFF2-40B4-BE49-F238E27FC236}">
                  <a16:creationId xmlns:a16="http://schemas.microsoft.com/office/drawing/2014/main" id="{858EF18A-CE30-CCDD-DE28-2158FC043CE1}"/>
                </a:ext>
              </a:extLst>
            </p:cNvPr>
            <p:cNvSpPr/>
            <p:nvPr/>
          </p:nvSpPr>
          <p:spPr>
            <a:xfrm>
              <a:off x="6555467" y="1129399"/>
              <a:ext cx="2247869" cy="530210"/>
            </a:xfrm>
            <a:prstGeom prst="rect">
              <a:avLst/>
            </a:prstGeom>
          </p:spPr>
          <p:txBody>
            <a:bodyPr wrap="square">
              <a:spAutoFit/>
            </a:bodyPr>
            <a:lstStyle/>
            <a:p>
              <a:pPr marL="0" marR="0">
                <a:lnSpc>
                  <a:spcPct val="107000"/>
                </a:lnSpc>
                <a:spcBef>
                  <a:spcPts val="0"/>
                </a:spcBef>
                <a:spcAft>
                  <a:spcPts val="0"/>
                </a:spcAft>
              </a:pPr>
              <a:r>
                <a:rPr lang="en-US" sz="1000" b="1" kern="1200" dirty="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Ben Crump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i="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Ben Crump Law President and Founder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24FF57DD-EB10-CC92-18D5-496D390C0DAA}"/>
              </a:ext>
            </a:extLst>
          </p:cNvPr>
          <p:cNvGrpSpPr/>
          <p:nvPr/>
        </p:nvGrpSpPr>
        <p:grpSpPr>
          <a:xfrm>
            <a:off x="5944694" y="2642126"/>
            <a:ext cx="2858642" cy="661912"/>
            <a:chOff x="5944694" y="3053606"/>
            <a:chExt cx="2858642" cy="661912"/>
          </a:xfrm>
        </p:grpSpPr>
        <p:pic>
          <p:nvPicPr>
            <p:cNvPr id="18" name="Picture 17" descr="A person sitting at a table&#10;&#10;Description automatically generated with medium confidence">
              <a:extLst>
                <a:ext uri="{FF2B5EF4-FFF2-40B4-BE49-F238E27FC236}">
                  <a16:creationId xmlns:a16="http://schemas.microsoft.com/office/drawing/2014/main" id="{0997D249-2B84-D813-7DB2-993936627A6D}"/>
                </a:ext>
              </a:extLst>
            </p:cNvPr>
            <p:cNvPicPr>
              <a:picLocks noChangeAspect="1"/>
            </p:cNvPicPr>
            <p:nvPr/>
          </p:nvPicPr>
          <p:blipFill rotWithShape="1">
            <a:blip r:embed="rId19">
              <a:grayscl/>
            </a:blip>
            <a:srcRect l="16576" t="10175" r="32322" b="52696"/>
            <a:stretch/>
          </p:blipFill>
          <p:spPr>
            <a:xfrm>
              <a:off x="5944694" y="3073815"/>
              <a:ext cx="565156" cy="568561"/>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52" name="Rectangle 51">
              <a:extLst>
                <a:ext uri="{FF2B5EF4-FFF2-40B4-BE49-F238E27FC236}">
                  <a16:creationId xmlns:a16="http://schemas.microsoft.com/office/drawing/2014/main" id="{1DAF7E9C-C79A-D1F4-33D8-F5D881678D1C}"/>
                </a:ext>
              </a:extLst>
            </p:cNvPr>
            <p:cNvSpPr/>
            <p:nvPr/>
          </p:nvSpPr>
          <p:spPr>
            <a:xfrm>
              <a:off x="6555467" y="3053606"/>
              <a:ext cx="2247869" cy="661912"/>
            </a:xfrm>
            <a:prstGeom prst="rect">
              <a:avLst/>
            </a:prstGeom>
          </p:spPr>
          <p:txBody>
            <a:bodyPr wrap="square">
              <a:spAutoFit/>
            </a:bodyPr>
            <a:lstStyle/>
            <a:p>
              <a:pPr marL="0" marR="0">
                <a:lnSpc>
                  <a:spcPct val="107000"/>
                </a:lnSpc>
                <a:spcBef>
                  <a:spcPts val="0"/>
                </a:spcBef>
                <a:spcAft>
                  <a:spcPts val="0"/>
                </a:spcAft>
              </a:pPr>
              <a:r>
                <a:rPr lang="en-US" sz="1000" b="1" kern="1200" dirty="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Sarah Kelly-Kilgore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i="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Greenberg Gross LLP Administrative Partner, Los Angeles Office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F6401A9C-7B26-4BB4-FDE4-9C1A711365E8}"/>
              </a:ext>
            </a:extLst>
          </p:cNvPr>
          <p:cNvGrpSpPr/>
          <p:nvPr/>
        </p:nvGrpSpPr>
        <p:grpSpPr>
          <a:xfrm>
            <a:off x="5934516" y="3371145"/>
            <a:ext cx="3209484" cy="588280"/>
            <a:chOff x="5934516" y="3874065"/>
            <a:chExt cx="3209484" cy="588280"/>
          </a:xfrm>
        </p:grpSpPr>
        <p:pic>
          <p:nvPicPr>
            <p:cNvPr id="16" name="Picture 15" descr="A person in a white shirt&#10;&#10;Description automatically generated with medium confidence">
              <a:extLst>
                <a:ext uri="{FF2B5EF4-FFF2-40B4-BE49-F238E27FC236}">
                  <a16:creationId xmlns:a16="http://schemas.microsoft.com/office/drawing/2014/main" id="{F0C84F2E-C36A-907D-543E-93E8A73CC85D}"/>
                </a:ext>
              </a:extLst>
            </p:cNvPr>
            <p:cNvPicPr>
              <a:picLocks noChangeAspect="1"/>
            </p:cNvPicPr>
            <p:nvPr/>
          </p:nvPicPr>
          <p:blipFill rotWithShape="1">
            <a:blip r:embed="rId20">
              <a:grayscl/>
            </a:blip>
            <a:srcRect l="8864" t="-636" r="4451" b="14626"/>
            <a:stretch/>
          </p:blipFill>
          <p:spPr>
            <a:xfrm>
              <a:off x="5934516" y="3891672"/>
              <a:ext cx="575156" cy="570673"/>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55" name="Rectangle 54">
              <a:extLst>
                <a:ext uri="{FF2B5EF4-FFF2-40B4-BE49-F238E27FC236}">
                  <a16:creationId xmlns:a16="http://schemas.microsoft.com/office/drawing/2014/main" id="{3B355DA0-3D4F-5EBC-6FEA-C8D76B6C03FD}"/>
                </a:ext>
              </a:extLst>
            </p:cNvPr>
            <p:cNvSpPr/>
            <p:nvPr/>
          </p:nvSpPr>
          <p:spPr>
            <a:xfrm>
              <a:off x="6555467" y="3874065"/>
              <a:ext cx="2588533" cy="530210"/>
            </a:xfrm>
            <a:prstGeom prst="rect">
              <a:avLst/>
            </a:prstGeom>
          </p:spPr>
          <p:txBody>
            <a:bodyPr wrap="square">
              <a:spAutoFit/>
            </a:bodyPr>
            <a:lstStyle/>
            <a:p>
              <a:pPr marL="0" marR="0">
                <a:lnSpc>
                  <a:spcPct val="107000"/>
                </a:lnSpc>
                <a:spcBef>
                  <a:spcPts val="0"/>
                </a:spcBef>
                <a:spcAft>
                  <a:spcPts val="0"/>
                </a:spcAft>
              </a:pPr>
              <a:r>
                <a:rPr lang="en-US" sz="1000" b="1" kern="1200" dirty="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Jarret </a:t>
              </a:r>
              <a:r>
                <a:rPr lang="en-US" sz="1000" b="1" kern="1200" dirty="0" err="1">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Prussin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i="1"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Business Funding Group Chief Executive Officer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165CA548-24D6-DEDA-45D3-9589E609C67B}"/>
              </a:ext>
            </a:extLst>
          </p:cNvPr>
          <p:cNvGrpSpPr/>
          <p:nvPr/>
        </p:nvGrpSpPr>
        <p:grpSpPr>
          <a:xfrm>
            <a:off x="2936024" y="4052149"/>
            <a:ext cx="2865245" cy="597478"/>
            <a:chOff x="2936024" y="4033861"/>
            <a:chExt cx="2865245" cy="597478"/>
          </a:xfrm>
        </p:grpSpPr>
        <p:pic>
          <p:nvPicPr>
            <p:cNvPr id="40" name="Picture 39">
              <a:extLst>
                <a:ext uri="{FF2B5EF4-FFF2-40B4-BE49-F238E27FC236}">
                  <a16:creationId xmlns:a16="http://schemas.microsoft.com/office/drawing/2014/main" id="{D29D9F83-AFC6-D2AC-3470-4CA4A479D18A}"/>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943127" y="4055740"/>
              <a:ext cx="562049" cy="561933"/>
            </a:xfrm>
            <a:prstGeom prst="ellipse">
              <a:avLst/>
            </a:prstGeom>
            <a:noFill/>
            <a:ln w="63500" cap="rnd">
              <a:noFill/>
            </a:ln>
            <a:effectLst/>
            <a:scene3d>
              <a:camera prst="orthographicFront"/>
              <a:lightRig rig="contrasting" dir="t">
                <a:rot lat="0" lon="0" rev="3000000"/>
              </a:lightRig>
            </a:scene3d>
            <a:sp3d contourW="7620">
              <a:contourClr>
                <a:srgbClr val="333333"/>
              </a:contourClr>
            </a:sp3d>
          </p:spPr>
        </p:pic>
        <p:sp>
          <p:nvSpPr>
            <p:cNvPr id="43" name="Rectangle 42">
              <a:extLst>
                <a:ext uri="{FF2B5EF4-FFF2-40B4-BE49-F238E27FC236}">
                  <a16:creationId xmlns:a16="http://schemas.microsoft.com/office/drawing/2014/main" id="{4AF5A564-8D2B-9A2A-E702-32B329CED8B9}"/>
                </a:ext>
              </a:extLst>
            </p:cNvPr>
            <p:cNvSpPr/>
            <p:nvPr/>
          </p:nvSpPr>
          <p:spPr>
            <a:xfrm>
              <a:off x="3553400" y="4033861"/>
              <a:ext cx="2247869" cy="517514"/>
            </a:xfrm>
            <a:prstGeom prst="rect">
              <a:avLst/>
            </a:prstGeom>
          </p:spPr>
          <p:txBody>
            <a:bodyPr wrap="square">
              <a:spAutoFit/>
            </a:bodyPr>
            <a:lstStyle/>
            <a:p>
              <a:r>
                <a:rPr lang="en-US" sz="1000" b="1" dirty="0">
                  <a:solidFill>
                    <a:srgbClr val="0095A9"/>
                  </a:solidFill>
                  <a:latin typeface="Century Gothic" panose="020B0502020202020204" pitchFamily="34" charset="0"/>
                </a:rPr>
                <a:t>Michael French, CPA, ABV, CFE</a:t>
              </a:r>
            </a:p>
            <a:p>
              <a:pPr marL="0" marR="0">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Treasurer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800" i="1" dirty="0">
                  <a:solidFill>
                    <a:schemeClr val="tx1">
                      <a:lumMod val="50000"/>
                      <a:lumOff val="50000"/>
                    </a:schemeClr>
                  </a:solidFill>
                  <a:latin typeface="Century Gothic" panose="020B0502020202020204" pitchFamily="34" charset="0"/>
                </a:rPr>
                <a:t>Partner, JLK Rosenberger, LLP</a:t>
              </a:r>
            </a:p>
          </p:txBody>
        </p:sp>
        <p:pic>
          <p:nvPicPr>
            <p:cNvPr id="6" name="Picture 5">
              <a:extLst>
                <a:ext uri="{FF2B5EF4-FFF2-40B4-BE49-F238E27FC236}">
                  <a16:creationId xmlns:a16="http://schemas.microsoft.com/office/drawing/2014/main" id="{C0C80DBC-2ECB-7E6E-D5D9-E86E6BA66D1D}"/>
                </a:ext>
              </a:extLst>
            </p:cNvPr>
            <p:cNvPicPr>
              <a:picLocks noChangeAspect="1"/>
            </p:cNvPicPr>
            <p:nvPr/>
          </p:nvPicPr>
          <p:blipFill>
            <a:blip r:embed="rId22"/>
            <a:stretch>
              <a:fillRect/>
            </a:stretch>
          </p:blipFill>
          <p:spPr>
            <a:xfrm>
              <a:off x="2936024" y="4051012"/>
              <a:ext cx="580327" cy="580327"/>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grpSp>
        <p:nvGrpSpPr>
          <p:cNvPr id="49" name="Group 48">
            <a:extLst>
              <a:ext uri="{FF2B5EF4-FFF2-40B4-BE49-F238E27FC236}">
                <a16:creationId xmlns:a16="http://schemas.microsoft.com/office/drawing/2014/main" id="{2B7C4D42-24ED-8CE9-C798-7F14BAE677D9}"/>
              </a:ext>
            </a:extLst>
          </p:cNvPr>
          <p:cNvGrpSpPr/>
          <p:nvPr/>
        </p:nvGrpSpPr>
        <p:grpSpPr>
          <a:xfrm>
            <a:off x="5931408" y="4046982"/>
            <a:ext cx="3112008" cy="774507"/>
            <a:chOff x="5931408" y="4476750"/>
            <a:chExt cx="3112008" cy="774507"/>
          </a:xfrm>
        </p:grpSpPr>
        <p:pic>
          <p:nvPicPr>
            <p:cNvPr id="47" name="Picture 46">
              <a:extLst>
                <a:ext uri="{FF2B5EF4-FFF2-40B4-BE49-F238E27FC236}">
                  <a16:creationId xmlns:a16="http://schemas.microsoft.com/office/drawing/2014/main" id="{059DFEFD-9D2E-6D7B-6D7A-C89DDA07AB64}"/>
                </a:ext>
              </a:extLst>
            </p:cNvPr>
            <p:cNvPicPr>
              <a:picLocks noChangeAspect="1"/>
            </p:cNvPicPr>
            <p:nvPr/>
          </p:nvPicPr>
          <p:blipFill rotWithShape="1">
            <a:blip r:embed="rId23">
              <a:grayscl/>
            </a:blip>
            <a:srcRect r="16364" b="16704"/>
            <a:stretch/>
          </p:blipFill>
          <p:spPr>
            <a:xfrm>
              <a:off x="5931408" y="4489054"/>
              <a:ext cx="588264" cy="585866"/>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44" name="Rectangle 43">
              <a:extLst>
                <a:ext uri="{FF2B5EF4-FFF2-40B4-BE49-F238E27FC236}">
                  <a16:creationId xmlns:a16="http://schemas.microsoft.com/office/drawing/2014/main" id="{31B686E1-EA4F-FB20-0482-B919CF25C92D}"/>
                </a:ext>
              </a:extLst>
            </p:cNvPr>
            <p:cNvSpPr/>
            <p:nvPr/>
          </p:nvSpPr>
          <p:spPr>
            <a:xfrm>
              <a:off x="6555467" y="4476750"/>
              <a:ext cx="2487949" cy="774507"/>
            </a:xfrm>
            <a:prstGeom prst="rect">
              <a:avLst/>
            </a:prstGeom>
          </p:spPr>
          <p:txBody>
            <a:bodyPr wrap="square">
              <a:spAutoFit/>
            </a:bodyPr>
            <a:lstStyle/>
            <a:p>
              <a:pPr>
                <a:lnSpc>
                  <a:spcPct val="107000"/>
                </a:lnSpc>
              </a:pPr>
              <a:r>
                <a:rPr lang="en-US" sz="1000" b="1" dirty="0">
                  <a:solidFill>
                    <a:srgbClr val="0095A9"/>
                  </a:solidFill>
                  <a:latin typeface="Century Gothic" panose="020B0502020202020204" pitchFamily="34" charset="0"/>
                  <a:cs typeface="Times New Roman" panose="02020603050405020304" pitchFamily="18" charset="0"/>
                </a:rPr>
                <a:t>Patricia Wilson</a:t>
              </a:r>
            </a:p>
            <a:p>
              <a:pPr marL="0" marR="0">
                <a:lnSpc>
                  <a:spcPct val="107000"/>
                </a:lnSpc>
                <a:spcBef>
                  <a:spcPts val="0"/>
                </a:spcBef>
                <a:spcAft>
                  <a:spcPts val="0"/>
                </a:spcAft>
              </a:pPr>
              <a:r>
                <a:rPr lang="en-US" sz="900" kern="1200" dirty="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800" i="1" dirty="0">
                  <a:solidFill>
                    <a:srgbClr val="7F7F7F"/>
                  </a:solidFill>
                  <a:latin typeface="Century Gothic" panose="020B0502020202020204" pitchFamily="34" charset="0"/>
                  <a:cs typeface="Times New Roman" panose="02020603050405020304" pitchFamily="18" charset="0"/>
                </a:rPr>
                <a:t>Executive Vice President for </a:t>
              </a:r>
              <a:r>
                <a:rPr lang="en-US" sz="800" i="1" dirty="0" err="1">
                  <a:solidFill>
                    <a:srgbClr val="7F7F7F"/>
                  </a:solidFill>
                  <a:latin typeface="Century Gothic" panose="020B0502020202020204" pitchFamily="34" charset="0"/>
                  <a:cs typeface="Times New Roman" panose="02020603050405020304" pitchFamily="18" charset="0"/>
                </a:rPr>
                <a:t>JusticeCentral.tv</a:t>
              </a:r>
              <a:r>
                <a:rPr lang="en-US" sz="800" i="1" dirty="0">
                  <a:solidFill>
                    <a:srgbClr val="7F7F7F"/>
                  </a:solidFill>
                  <a:latin typeface="Century Gothic" panose="020B0502020202020204" pitchFamily="34" charset="0"/>
                  <a:cs typeface="Times New Roman" panose="02020603050405020304" pitchFamily="18" charset="0"/>
                </a:rPr>
                <a:t>, Executive Producer (PGA), Showrunner at Entertainment Studios</a:t>
              </a:r>
            </a:p>
          </p:txBody>
        </p:sp>
      </p:grpSp>
      <p:pic>
        <p:nvPicPr>
          <p:cNvPr id="2" name="Picture 1" descr="A logo for a mission plasticos&#10;&#10;Description automatically generated">
            <a:extLst>
              <a:ext uri="{FF2B5EF4-FFF2-40B4-BE49-F238E27FC236}">
                <a16:creationId xmlns:a16="http://schemas.microsoft.com/office/drawing/2014/main" id="{FC575C01-9787-50D5-C598-8F2353B0584B}"/>
              </a:ext>
            </a:extLst>
          </p:cNvPr>
          <p:cNvPicPr>
            <a:picLocks noChangeAspect="1"/>
          </p:cNvPicPr>
          <p:nvPr/>
        </p:nvPicPr>
        <p:blipFill>
          <a:blip r:embed="rId24"/>
          <a:stretch>
            <a:fillRect/>
          </a:stretch>
        </p:blipFill>
        <p:spPr>
          <a:xfrm>
            <a:off x="8407626" y="194210"/>
            <a:ext cx="485521" cy="500316"/>
          </a:xfrm>
          <a:prstGeom prst="rect">
            <a:avLst/>
          </a:prstGeom>
        </p:spPr>
      </p:pic>
    </p:spTree>
    <p:extLst>
      <p:ext uri="{BB962C8B-B14F-4D97-AF65-F5344CB8AC3E}">
        <p14:creationId xmlns:p14="http://schemas.microsoft.com/office/powerpoint/2010/main" val="4042416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B2442BF-F80E-C042-86B3-D38BCB20B0AF}"/>
              </a:ext>
            </a:extLst>
          </p:cNvPr>
          <p:cNvPicPr>
            <a:picLocks noChangeAspect="1"/>
          </p:cNvPicPr>
          <p:nvPr/>
        </p:nvPicPr>
        <p:blipFill rotWithShape="1">
          <a:blip r:embed="rId3" cstate="screen">
            <a:alphaModFix amt="16000"/>
            <a:extLst>
              <a:ext uri="{28A0092B-C50C-407E-A947-70E740481C1C}">
                <a14:useLocalDpi xmlns:a14="http://schemas.microsoft.com/office/drawing/2010/main"/>
              </a:ext>
            </a:extLst>
          </a:blip>
          <a:srcRect l="42932" t="21773" r="526"/>
          <a:stretch/>
        </p:blipFill>
        <p:spPr>
          <a:xfrm>
            <a:off x="1708728" y="1"/>
            <a:ext cx="7435272" cy="5143500"/>
          </a:xfrm>
          <a:prstGeom prst="rect">
            <a:avLst/>
          </a:prstGeom>
        </p:spPr>
      </p:pic>
      <p:pic>
        <p:nvPicPr>
          <p:cNvPr id="20" name="Picture 19">
            <a:extLst>
              <a:ext uri="{FF2B5EF4-FFF2-40B4-BE49-F238E27FC236}">
                <a16:creationId xmlns:a16="http://schemas.microsoft.com/office/drawing/2014/main" id="{D15F5E1E-2856-2F42-A6E7-664F8E5DEDF8}"/>
              </a:ext>
            </a:extLst>
          </p:cNvPr>
          <p:cNvPicPr>
            <a:picLocks noChangeAspect="1"/>
          </p:cNvPicPr>
          <p:nvPr/>
        </p:nvPicPr>
        <p:blipFill rotWithShape="1">
          <a:blip r:embed="rId3" cstate="screen">
            <a:alphaModFix amt="16000"/>
            <a:extLst>
              <a:ext uri="{28A0092B-C50C-407E-A947-70E740481C1C}">
                <a14:useLocalDpi xmlns:a14="http://schemas.microsoft.com/office/drawing/2010/main"/>
              </a:ext>
            </a:extLst>
          </a:blip>
          <a:srcRect l="41332" t="21773" r="27956"/>
          <a:stretch/>
        </p:blipFill>
        <p:spPr>
          <a:xfrm>
            <a:off x="5105400" y="1"/>
            <a:ext cx="4038600" cy="5143500"/>
          </a:xfrm>
          <a:prstGeom prst="rect">
            <a:avLst/>
          </a:prstGeom>
        </p:spPr>
      </p:pic>
      <p:sp>
        <p:nvSpPr>
          <p:cNvPr id="3" name="Title 2"/>
          <p:cNvSpPr>
            <a:spLocks noGrp="1"/>
          </p:cNvSpPr>
          <p:nvPr>
            <p:ph type="title"/>
          </p:nvPr>
        </p:nvSpPr>
        <p:spPr>
          <a:xfrm>
            <a:off x="4277868" y="0"/>
            <a:ext cx="5494638" cy="983858"/>
          </a:xfrm>
        </p:spPr>
        <p:txBody>
          <a:bodyPr>
            <a:normAutofit/>
          </a:bodyPr>
          <a:lstStyle/>
          <a:p>
            <a:r>
              <a:rPr lang="en-US" sz="2800" dirty="0">
                <a:solidFill>
                  <a:srgbClr val="0095A9"/>
                </a:solidFill>
                <a:latin typeface="Century Gothic" panose="020B0502020202020204" pitchFamily="34" charset="0"/>
              </a:rPr>
              <a:t>Advisory Council</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19</a:t>
            </a:fld>
            <a:endParaRPr lang="en-US" dirty="0">
              <a:solidFill>
                <a:schemeClr val="bg1"/>
              </a:solidFill>
            </a:endParaRPr>
          </a:p>
        </p:txBody>
      </p:sp>
      <p:sp>
        <p:nvSpPr>
          <p:cNvPr id="13" name="Content Placeholder 3">
            <a:extLst>
              <a:ext uri="{FF2B5EF4-FFF2-40B4-BE49-F238E27FC236}">
                <a16:creationId xmlns:a16="http://schemas.microsoft.com/office/drawing/2014/main" id="{A20AE6D4-AACE-6242-9432-5C1F6DD4EE49}"/>
              </a:ext>
            </a:extLst>
          </p:cNvPr>
          <p:cNvSpPr>
            <a:spLocks noGrp="1"/>
          </p:cNvSpPr>
          <p:nvPr>
            <p:ph idx="1"/>
          </p:nvPr>
        </p:nvSpPr>
        <p:spPr>
          <a:xfrm>
            <a:off x="290043" y="987262"/>
            <a:ext cx="1818843" cy="3943350"/>
          </a:xfrm>
        </p:spPr>
        <p:txBody>
          <a:bodyPr>
            <a:noAutofit/>
          </a:bodyPr>
          <a:lstStyle/>
          <a:p>
            <a:pPr marL="0" indent="0">
              <a:buNone/>
            </a:pPr>
            <a:r>
              <a:rPr lang="en-US" sz="1000" dirty="0">
                <a:solidFill>
                  <a:schemeClr val="tx1">
                    <a:lumMod val="50000"/>
                    <a:lumOff val="50000"/>
                  </a:schemeClr>
                </a:solidFill>
                <a:latin typeface="Century Gothic" panose="020B0502020202020204" pitchFamily="34" charset="0"/>
                <a:cs typeface="Avenir Black"/>
              </a:rPr>
              <a:t>Business Advisory Council</a:t>
            </a:r>
          </a:p>
          <a:p>
            <a:pPr marL="0" indent="0">
              <a:buNone/>
            </a:pPr>
            <a:endParaRPr lang="en-US" sz="800" b="1" dirty="0">
              <a:solidFill>
                <a:srgbClr val="0095A9"/>
              </a:solidFill>
              <a:latin typeface="Century Gothic" panose="020B0502020202020204" pitchFamily="34" charset="0"/>
            </a:endParaRPr>
          </a:p>
          <a:p>
            <a:pPr marL="0" indent="0">
              <a:buNone/>
            </a:pPr>
            <a:r>
              <a:rPr lang="en-US" sz="800" b="1">
                <a:solidFill>
                  <a:srgbClr val="0095A9"/>
                </a:solidFill>
                <a:latin typeface="Century Gothic" panose="020B0502020202020204" pitchFamily="34" charset="0"/>
              </a:rPr>
              <a:t>Fairyal</a:t>
            </a:r>
            <a:r>
              <a:rPr lang="en-US" sz="800" b="1" dirty="0">
                <a:solidFill>
                  <a:srgbClr val="0095A9"/>
                </a:solidFill>
                <a:latin typeface="Century Gothic" panose="020B0502020202020204" pitchFamily="34" charset="0"/>
              </a:rPr>
              <a:t> Day</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Med Talent Finder</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Manager Director</a:t>
            </a:r>
          </a:p>
          <a:p>
            <a:pPr marL="0" indent="0">
              <a:buNone/>
            </a:pPr>
            <a:r>
              <a:rPr lang="en-US" sz="800" b="1" dirty="0">
                <a:solidFill>
                  <a:srgbClr val="0095A9"/>
                </a:solidFill>
                <a:latin typeface="Century Gothic" panose="020B0502020202020204" pitchFamily="34" charset="0"/>
              </a:rPr>
              <a:t>Dana </a:t>
            </a:r>
            <a:r>
              <a:rPr lang="en-US" sz="800" b="1" dirty="0" err="1">
                <a:solidFill>
                  <a:srgbClr val="0095A9"/>
                </a:solidFill>
                <a:latin typeface="Century Gothic" panose="020B0502020202020204" pitchFamily="34" charset="0"/>
              </a:rPr>
              <a:t>Donofree</a:t>
            </a:r>
            <a:endParaRPr lang="en-US" sz="800" b="1" dirty="0">
              <a:solidFill>
                <a:srgbClr val="0095A9"/>
              </a:solidFill>
              <a:latin typeface="Century Gothic" panose="020B0502020202020204" pitchFamily="34" charset="0"/>
            </a:endParaRP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Founder &amp; CEO, </a:t>
            </a:r>
            <a:r>
              <a:rPr lang="en-US" sz="700" i="1" dirty="0" err="1">
                <a:solidFill>
                  <a:schemeClr val="tx1">
                    <a:lumMod val="50000"/>
                    <a:lumOff val="50000"/>
                  </a:schemeClr>
                </a:solidFill>
                <a:latin typeface="Century Gothic" panose="020B0502020202020204" pitchFamily="34" charset="0"/>
                <a:cs typeface="+mn-cs"/>
              </a:rPr>
              <a:t>AnaOno</a:t>
            </a:r>
            <a:endParaRPr lang="en-US" sz="700" i="1" dirty="0">
              <a:solidFill>
                <a:schemeClr val="tx1">
                  <a:lumMod val="50000"/>
                  <a:lumOff val="50000"/>
                </a:schemeClr>
              </a:solidFill>
              <a:latin typeface="Century Gothic" panose="020B0502020202020204" pitchFamily="34" charset="0"/>
              <a:cs typeface="+mn-cs"/>
            </a:endParaRPr>
          </a:p>
          <a:p>
            <a:pPr marL="0" indent="0">
              <a:buNone/>
            </a:pPr>
            <a:r>
              <a:rPr lang="en-US" sz="800" b="1" dirty="0">
                <a:solidFill>
                  <a:srgbClr val="0095A9"/>
                </a:solidFill>
                <a:latin typeface="Century Gothic" panose="020B0502020202020204" pitchFamily="34" charset="0"/>
              </a:rPr>
              <a:t>Scott Flowers</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Director of Sales &amp; </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Marketing, </a:t>
            </a:r>
            <a:r>
              <a:rPr lang="en-US" sz="700" i="1" dirty="0" err="1">
                <a:solidFill>
                  <a:schemeClr val="tx1">
                    <a:lumMod val="50000"/>
                    <a:lumOff val="50000"/>
                  </a:schemeClr>
                </a:solidFill>
                <a:latin typeface="Century Gothic" panose="020B0502020202020204" pitchFamily="34" charset="0"/>
                <a:cs typeface="+mn-cs"/>
              </a:rPr>
              <a:t>Sylke</a:t>
            </a:r>
            <a:r>
              <a:rPr lang="en-US" sz="700" i="1" dirty="0">
                <a:solidFill>
                  <a:schemeClr val="tx1">
                    <a:lumMod val="50000"/>
                    <a:lumOff val="50000"/>
                  </a:schemeClr>
                </a:solidFill>
                <a:latin typeface="Century Gothic" panose="020B0502020202020204" pitchFamily="34" charset="0"/>
                <a:cs typeface="+mn-cs"/>
              </a:rPr>
              <a:t>, Inc.</a:t>
            </a:r>
          </a:p>
          <a:p>
            <a:pPr marL="0" indent="0">
              <a:spcAft>
                <a:spcPts val="600"/>
              </a:spcAft>
              <a:buNone/>
            </a:pPr>
            <a:r>
              <a:rPr lang="en-US" sz="800" b="1" dirty="0">
                <a:solidFill>
                  <a:srgbClr val="0095A9"/>
                </a:solidFill>
                <a:latin typeface="Century Gothic" panose="020B0502020202020204" pitchFamily="34" charset="0"/>
              </a:rPr>
              <a:t>Gloria M Janata, JD</a:t>
            </a:r>
          </a:p>
          <a:p>
            <a:pPr marL="0" indent="0">
              <a:spcAft>
                <a:spcPts val="600"/>
              </a:spcAft>
              <a:buNone/>
            </a:pPr>
            <a:r>
              <a:rPr lang="en-US" sz="700" i="1" dirty="0" err="1">
                <a:solidFill>
                  <a:schemeClr val="tx1">
                    <a:lumMod val="50000"/>
                    <a:lumOff val="50000"/>
                  </a:schemeClr>
                </a:solidFill>
                <a:latin typeface="Century Gothic" panose="020B0502020202020204" pitchFamily="34" charset="0"/>
                <a:cs typeface="+mn-cs"/>
              </a:rPr>
              <a:t>TogoRun</a:t>
            </a:r>
            <a:r>
              <a:rPr lang="en-US" sz="700" i="1" dirty="0">
                <a:solidFill>
                  <a:schemeClr val="tx1">
                    <a:lumMod val="50000"/>
                    <a:lumOff val="50000"/>
                  </a:schemeClr>
                </a:solidFill>
                <a:latin typeface="Century Gothic" panose="020B0502020202020204" pitchFamily="34" charset="0"/>
                <a:cs typeface="+mn-cs"/>
              </a:rPr>
              <a:t>, President &amp; CEO</a:t>
            </a:r>
          </a:p>
          <a:p>
            <a:pPr marL="0" indent="0">
              <a:buNone/>
            </a:pPr>
            <a:r>
              <a:rPr lang="en-US" sz="800" b="1" dirty="0">
                <a:solidFill>
                  <a:srgbClr val="0095A9"/>
                </a:solidFill>
                <a:latin typeface="Century Gothic" panose="020B0502020202020204" pitchFamily="34" charset="0"/>
              </a:rPr>
              <a:t>Don Maree</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President of </a:t>
            </a:r>
            <a:r>
              <a:rPr lang="en-US" sz="700" i="1" dirty="0" err="1">
                <a:solidFill>
                  <a:schemeClr val="tx1">
                    <a:lumMod val="50000"/>
                    <a:lumOff val="50000"/>
                  </a:schemeClr>
                </a:solidFill>
                <a:latin typeface="Century Gothic" panose="020B0502020202020204" pitchFamily="34" charset="0"/>
                <a:cs typeface="+mn-cs"/>
              </a:rPr>
              <a:t>AlumierMD</a:t>
            </a:r>
            <a:r>
              <a:rPr lang="en-US" sz="700" i="1" dirty="0">
                <a:solidFill>
                  <a:schemeClr val="tx1">
                    <a:lumMod val="50000"/>
                    <a:lumOff val="50000"/>
                  </a:schemeClr>
                </a:solidFill>
                <a:latin typeface="Century Gothic" panose="020B0502020202020204" pitchFamily="34" charset="0"/>
                <a:cs typeface="+mn-cs"/>
              </a:rPr>
              <a:t> USA </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&amp; President of the </a:t>
            </a:r>
            <a:r>
              <a:rPr lang="en-US" sz="700" i="1" dirty="0" err="1">
                <a:solidFill>
                  <a:schemeClr val="tx1">
                    <a:lumMod val="50000"/>
                    <a:lumOff val="50000"/>
                  </a:schemeClr>
                </a:solidFill>
                <a:latin typeface="Century Gothic" panose="020B0502020202020204" pitchFamily="34" charset="0"/>
                <a:cs typeface="+mn-cs"/>
              </a:rPr>
              <a:t>Alumier</a:t>
            </a:r>
            <a:r>
              <a:rPr lang="en-US" sz="700" i="1" dirty="0">
                <a:solidFill>
                  <a:schemeClr val="tx1">
                    <a:lumMod val="50000"/>
                    <a:lumOff val="50000"/>
                  </a:schemeClr>
                </a:solidFill>
                <a:latin typeface="Century Gothic" panose="020B0502020202020204" pitchFamily="34" charset="0"/>
                <a:cs typeface="+mn-cs"/>
              </a:rPr>
              <a:t> </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Foundation USA</a:t>
            </a:r>
          </a:p>
          <a:p>
            <a:pPr marL="0" indent="0">
              <a:buNone/>
            </a:pPr>
            <a:r>
              <a:rPr lang="en-US" sz="800" b="1" dirty="0">
                <a:solidFill>
                  <a:srgbClr val="0095A9"/>
                </a:solidFill>
                <a:latin typeface="Century Gothic" panose="020B0502020202020204" pitchFamily="34" charset="0"/>
              </a:rPr>
              <a:t>Tom </a:t>
            </a:r>
            <a:r>
              <a:rPr lang="en-US" sz="800" b="1" dirty="0" err="1">
                <a:solidFill>
                  <a:srgbClr val="0095A9"/>
                </a:solidFill>
                <a:latin typeface="Century Gothic" panose="020B0502020202020204" pitchFamily="34" charset="0"/>
              </a:rPr>
              <a:t>Seery</a:t>
            </a:r>
            <a:r>
              <a:rPr lang="en-US" sz="800" b="1" dirty="0">
                <a:solidFill>
                  <a:srgbClr val="0095A9"/>
                </a:solidFill>
                <a:latin typeface="Century Gothic" panose="020B0502020202020204" pitchFamily="34" charset="0"/>
              </a:rPr>
              <a:t> </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Real Self, CEO</a:t>
            </a:r>
          </a:p>
          <a:p>
            <a:pPr algn="ctr"/>
            <a:endParaRPr lang="en-US" sz="1250" b="1" dirty="0">
              <a:solidFill>
                <a:srgbClr val="0095A9"/>
              </a:solidFill>
              <a:latin typeface="Century Gothic" panose="020B0502020202020204" pitchFamily="34" charset="0"/>
            </a:endParaRPr>
          </a:p>
        </p:txBody>
      </p:sp>
      <p:sp>
        <p:nvSpPr>
          <p:cNvPr id="14" name="Content Placeholder 3">
            <a:extLst>
              <a:ext uri="{FF2B5EF4-FFF2-40B4-BE49-F238E27FC236}">
                <a16:creationId xmlns:a16="http://schemas.microsoft.com/office/drawing/2014/main" id="{A9AEA8DE-27B3-414A-A1BF-2DDF20C9F561}"/>
              </a:ext>
            </a:extLst>
          </p:cNvPr>
          <p:cNvSpPr txBox="1">
            <a:spLocks/>
          </p:cNvSpPr>
          <p:nvPr/>
        </p:nvSpPr>
        <p:spPr>
          <a:xfrm>
            <a:off x="2347118" y="987261"/>
            <a:ext cx="2828386" cy="45042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000" dirty="0">
                <a:solidFill>
                  <a:schemeClr val="tx1">
                    <a:lumMod val="50000"/>
                    <a:lumOff val="50000"/>
                  </a:schemeClr>
                </a:solidFill>
                <a:latin typeface="Century Gothic" panose="020B0502020202020204" pitchFamily="34" charset="0"/>
                <a:cs typeface="Avenir Black"/>
              </a:rPr>
              <a:t>Medical Advisory Council</a:t>
            </a:r>
          </a:p>
          <a:p>
            <a:pPr marL="0" indent="0">
              <a:buNone/>
            </a:pPr>
            <a:endParaRPr lang="en-US" sz="800" b="1" dirty="0">
              <a:solidFill>
                <a:srgbClr val="0095A9"/>
              </a:solidFill>
              <a:latin typeface="Century Gothic" panose="020B0502020202020204" pitchFamily="34" charset="0"/>
            </a:endParaRPr>
          </a:p>
          <a:p>
            <a:pPr marL="0" indent="0">
              <a:spcAft>
                <a:spcPts val="600"/>
              </a:spcAft>
              <a:buNone/>
            </a:pPr>
            <a:r>
              <a:rPr lang="en-US" sz="800" b="1" dirty="0">
                <a:solidFill>
                  <a:srgbClr val="0095A9"/>
                </a:solidFill>
                <a:latin typeface="Century Gothic" panose="020B0502020202020204" pitchFamily="34" charset="0"/>
              </a:rPr>
              <a:t>John H. Barker, MD </a:t>
            </a:r>
            <a:r>
              <a:rPr lang="en-US" sz="700" i="1" dirty="0" err="1">
                <a:solidFill>
                  <a:schemeClr val="tx1">
                    <a:lumMod val="50000"/>
                    <a:lumOff val="50000"/>
                  </a:schemeClr>
                </a:solidFill>
                <a:latin typeface="Century Gothic" panose="020B0502020202020204" pitchFamily="34" charset="0"/>
                <a:cs typeface="+mn-cs"/>
              </a:rPr>
              <a:t>Friedrichsheim</a:t>
            </a:r>
            <a:r>
              <a:rPr lang="en-US" sz="700" i="1" dirty="0">
                <a:solidFill>
                  <a:schemeClr val="tx1">
                    <a:lumMod val="50000"/>
                    <a:lumOff val="50000"/>
                  </a:schemeClr>
                </a:solidFill>
                <a:latin typeface="Century Gothic" panose="020B0502020202020204" pitchFamily="34" charset="0"/>
                <a:cs typeface="+mn-cs"/>
              </a:rPr>
              <a:t> Foundation Professor of Experimental Trauma &amp; Orthopedic surgery Director, Frankfurt Initiative for Regenerative Medic</a:t>
            </a:r>
            <a:r>
              <a:rPr lang="en-US" sz="700" i="1" dirty="0">
                <a:solidFill>
                  <a:schemeClr val="bg1">
                    <a:lumMod val="65000"/>
                  </a:schemeClr>
                </a:solidFill>
                <a:latin typeface="Century Gothic" panose="020B0502020202020204" pitchFamily="34" charset="0"/>
                <a:cs typeface="+mn-cs"/>
              </a:rPr>
              <a:t>ine, </a:t>
            </a:r>
            <a:r>
              <a:rPr lang="en-US" sz="700" i="1" dirty="0">
                <a:solidFill>
                  <a:schemeClr val="tx1">
                    <a:lumMod val="50000"/>
                    <a:lumOff val="50000"/>
                  </a:schemeClr>
                </a:solidFill>
                <a:latin typeface="Century Gothic" panose="020B0502020202020204" pitchFamily="34" charset="0"/>
              </a:rPr>
              <a:t>J.W. Goethe-Universität Frankfurt, Germany </a:t>
            </a:r>
            <a:endParaRPr lang="en-US" sz="700" i="1" dirty="0">
              <a:solidFill>
                <a:schemeClr val="bg1">
                  <a:lumMod val="65000"/>
                </a:schemeClr>
              </a:solidFill>
              <a:latin typeface="Century Gothic" panose="020B0502020202020204" pitchFamily="34" charset="0"/>
              <a:cs typeface="+mn-cs"/>
            </a:endParaRPr>
          </a:p>
          <a:p>
            <a:pPr marL="0" indent="0">
              <a:spcAft>
                <a:spcPts val="600"/>
              </a:spcAft>
              <a:buNone/>
            </a:pPr>
            <a:r>
              <a:rPr lang="en-US" sz="800" b="1" dirty="0">
                <a:solidFill>
                  <a:srgbClr val="0095A9"/>
                </a:solidFill>
                <a:latin typeface="Century Gothic" panose="020B0502020202020204" pitchFamily="34" charset="0"/>
              </a:rPr>
              <a:t>Juan Jose Chavez, MD FACS</a:t>
            </a:r>
            <a:r>
              <a:rPr lang="en-US" sz="800" b="1" dirty="0">
                <a:solidFill>
                  <a:srgbClr val="1590C8"/>
                </a:solidFill>
                <a:latin typeface="Montserrat" pitchFamily="2" charset="77"/>
              </a:rPr>
              <a:t> </a:t>
            </a:r>
            <a:r>
              <a:rPr lang="en-US" sz="700" i="1" dirty="0">
                <a:solidFill>
                  <a:schemeClr val="tx1">
                    <a:lumMod val="50000"/>
                    <a:lumOff val="50000"/>
                  </a:schemeClr>
                </a:solidFill>
                <a:latin typeface="Century Gothic" panose="020B0502020202020204" pitchFamily="34" charset="0"/>
              </a:rPr>
              <a:t>Cabo San Lucas, Mexico</a:t>
            </a:r>
          </a:p>
          <a:p>
            <a:pPr marL="0" indent="0">
              <a:spcAft>
                <a:spcPts val="600"/>
              </a:spcAft>
              <a:buNone/>
            </a:pPr>
            <a:r>
              <a:rPr lang="en-US" sz="800" b="1" dirty="0">
                <a:solidFill>
                  <a:srgbClr val="0095A9"/>
                </a:solidFill>
                <a:latin typeface="Century Gothic" panose="020B0502020202020204" pitchFamily="34" charset="0"/>
              </a:rPr>
              <a:t>Ernesto </a:t>
            </a:r>
            <a:r>
              <a:rPr lang="en-US" sz="800" b="1" dirty="0" err="1">
                <a:solidFill>
                  <a:srgbClr val="0095A9"/>
                </a:solidFill>
                <a:latin typeface="Century Gothic" panose="020B0502020202020204" pitchFamily="34" charset="0"/>
              </a:rPr>
              <a:t>Cofiño</a:t>
            </a:r>
            <a:r>
              <a:rPr lang="en-US" sz="800" b="1" dirty="0">
                <a:solidFill>
                  <a:srgbClr val="0095A9"/>
                </a:solidFill>
                <a:latin typeface="Century Gothic" panose="020B0502020202020204" pitchFamily="34" charset="0"/>
              </a:rPr>
              <a:t>, MD </a:t>
            </a:r>
            <a:r>
              <a:rPr lang="en-US" sz="700" i="1" dirty="0">
                <a:solidFill>
                  <a:schemeClr val="tx1">
                    <a:lumMod val="50000"/>
                    <a:lumOff val="50000"/>
                  </a:schemeClr>
                </a:solidFill>
                <a:latin typeface="Century Gothic" panose="020B0502020202020204" pitchFamily="34" charset="0"/>
                <a:cs typeface="+mn-cs"/>
              </a:rPr>
              <a:t>Angeles de la Tierra President, Guatemala City, Guatemala</a:t>
            </a:r>
            <a:endParaRPr lang="en-US" sz="800" b="1" dirty="0">
              <a:solidFill>
                <a:schemeClr val="tx1">
                  <a:lumMod val="50000"/>
                  <a:lumOff val="50000"/>
                </a:schemeClr>
              </a:solidFill>
              <a:latin typeface="Century Gothic" panose="020B0502020202020204" pitchFamily="34" charset="0"/>
            </a:endParaRPr>
          </a:p>
          <a:p>
            <a:pPr marL="0" indent="0">
              <a:spcAft>
                <a:spcPts val="600"/>
              </a:spcAft>
              <a:buNone/>
            </a:pPr>
            <a:r>
              <a:rPr lang="en-US" sz="800" b="1" dirty="0">
                <a:solidFill>
                  <a:srgbClr val="0095A9"/>
                </a:solidFill>
                <a:latin typeface="Century Gothic" panose="020B0502020202020204" pitchFamily="34" charset="0"/>
              </a:rPr>
              <a:t>Gary </a:t>
            </a:r>
            <a:r>
              <a:rPr lang="en-US" sz="800" b="1" dirty="0" err="1">
                <a:solidFill>
                  <a:srgbClr val="0095A9"/>
                </a:solidFill>
                <a:latin typeface="Century Gothic" panose="020B0502020202020204" pitchFamily="34" charset="0"/>
              </a:rPr>
              <a:t>Fudem</a:t>
            </a:r>
            <a:r>
              <a:rPr lang="en-US" sz="800" b="1" dirty="0">
                <a:solidFill>
                  <a:srgbClr val="0095A9"/>
                </a:solidFill>
                <a:latin typeface="Century Gothic" panose="020B0502020202020204" pitchFamily="34" charset="0"/>
              </a:rPr>
              <a:t>, MD, FACS </a:t>
            </a:r>
            <a:r>
              <a:rPr lang="en-US" sz="700" i="1" dirty="0">
                <a:solidFill>
                  <a:schemeClr val="tx1">
                    <a:lumMod val="50000"/>
                    <a:lumOff val="50000"/>
                  </a:schemeClr>
                </a:solidFill>
                <a:latin typeface="Century Gothic" panose="020B0502020202020204" pitchFamily="34" charset="0"/>
                <a:cs typeface="+mn-cs"/>
              </a:rPr>
              <a:t>Professor of Surgery, Plastic Surgery and Burns, University of Massachusetts and University of Washington  </a:t>
            </a:r>
          </a:p>
          <a:p>
            <a:pPr marL="0" indent="0">
              <a:spcAft>
                <a:spcPts val="600"/>
              </a:spcAft>
              <a:buNone/>
            </a:pPr>
            <a:r>
              <a:rPr lang="en-US" sz="800" b="1" dirty="0">
                <a:solidFill>
                  <a:srgbClr val="0095A9"/>
                </a:solidFill>
                <a:latin typeface="Century Gothic" panose="020B0502020202020204" pitchFamily="34" charset="0"/>
              </a:rPr>
              <a:t>Holly </a:t>
            </a:r>
            <a:r>
              <a:rPr lang="en-US" sz="800" b="1" dirty="0" err="1">
                <a:solidFill>
                  <a:srgbClr val="0095A9"/>
                </a:solidFill>
                <a:latin typeface="Century Gothic" panose="020B0502020202020204" pitchFamily="34" charset="0"/>
              </a:rPr>
              <a:t>Hurless</a:t>
            </a:r>
            <a:r>
              <a:rPr lang="en-US" sz="800" b="1" dirty="0">
                <a:solidFill>
                  <a:srgbClr val="0095A9"/>
                </a:solidFill>
                <a:latin typeface="Century Gothic" panose="020B0502020202020204" pitchFamily="34" charset="0"/>
              </a:rPr>
              <a:t>, MSN, RN </a:t>
            </a:r>
            <a:r>
              <a:rPr lang="en-US" sz="700" i="1" dirty="0">
                <a:solidFill>
                  <a:schemeClr val="tx1">
                    <a:lumMod val="50000"/>
                    <a:lumOff val="50000"/>
                  </a:schemeClr>
                </a:solidFill>
                <a:latin typeface="Century Gothic" panose="020B0502020202020204" pitchFamily="34" charset="0"/>
                <a:cs typeface="+mn-cs"/>
              </a:rPr>
              <a:t>Director of Nursing, Mission </a:t>
            </a:r>
            <a:r>
              <a:rPr lang="en-US" sz="700" i="1" dirty="0" err="1">
                <a:solidFill>
                  <a:schemeClr val="tx1">
                    <a:lumMod val="50000"/>
                    <a:lumOff val="50000"/>
                  </a:schemeClr>
                </a:solidFill>
                <a:latin typeface="Century Gothic" panose="020B0502020202020204" pitchFamily="34" charset="0"/>
                <a:cs typeface="+mn-cs"/>
              </a:rPr>
              <a:t>Plasticos</a:t>
            </a:r>
            <a:endParaRPr lang="en-US" sz="700" i="1" dirty="0">
              <a:solidFill>
                <a:schemeClr val="tx1">
                  <a:lumMod val="50000"/>
                  <a:lumOff val="50000"/>
                </a:schemeClr>
              </a:solidFill>
              <a:latin typeface="Century Gothic" panose="020B0502020202020204" pitchFamily="34" charset="0"/>
              <a:cs typeface="+mn-cs"/>
            </a:endParaRPr>
          </a:p>
          <a:p>
            <a:pPr marL="0" indent="0">
              <a:spcAft>
                <a:spcPts val="600"/>
              </a:spcAft>
              <a:buNone/>
            </a:pPr>
            <a:r>
              <a:rPr lang="en-US" sz="800" b="1" dirty="0">
                <a:solidFill>
                  <a:srgbClr val="0095A9"/>
                </a:solidFill>
                <a:latin typeface="Century Gothic" panose="020B0502020202020204" pitchFamily="34" charset="0"/>
              </a:rPr>
              <a:t>Karen Leong, MD </a:t>
            </a:r>
            <a:r>
              <a:rPr lang="en-US" sz="700" i="1" dirty="0">
                <a:solidFill>
                  <a:schemeClr val="tx1">
                    <a:lumMod val="50000"/>
                    <a:lumOff val="50000"/>
                  </a:schemeClr>
                </a:solidFill>
                <a:latin typeface="Century Gothic" panose="020B0502020202020204" pitchFamily="34" charset="0"/>
              </a:rPr>
              <a:t>Reshaping Lives America Lead Surgeon</a:t>
            </a:r>
          </a:p>
          <a:p>
            <a:pPr marL="0" indent="0">
              <a:spcAft>
                <a:spcPts val="600"/>
              </a:spcAft>
              <a:buNone/>
            </a:pPr>
            <a:r>
              <a:rPr lang="en-US" sz="800" b="1" dirty="0">
                <a:solidFill>
                  <a:srgbClr val="0095A9"/>
                </a:solidFill>
                <a:latin typeface="Century Gothic" panose="020B0502020202020204" pitchFamily="34" charset="0"/>
              </a:rPr>
              <a:t>Jeanine </a:t>
            </a:r>
            <a:r>
              <a:rPr lang="en-US" sz="800" b="1" dirty="0" err="1">
                <a:solidFill>
                  <a:srgbClr val="0095A9"/>
                </a:solidFill>
                <a:latin typeface="Century Gothic" panose="020B0502020202020204" pitchFamily="34" charset="0"/>
              </a:rPr>
              <a:t>McTasney</a:t>
            </a:r>
            <a:r>
              <a:rPr lang="en-US" sz="800" b="1" dirty="0">
                <a:solidFill>
                  <a:srgbClr val="0095A9"/>
                </a:solidFill>
                <a:latin typeface="Century Gothic" panose="020B0502020202020204" pitchFamily="34" charset="0"/>
              </a:rPr>
              <a:t> CPCP, FAAM </a:t>
            </a:r>
            <a:r>
              <a:rPr lang="en-US" sz="700" i="1" dirty="0">
                <a:solidFill>
                  <a:schemeClr val="tx1">
                    <a:lumMod val="50000"/>
                    <a:lumOff val="50000"/>
                  </a:schemeClr>
                </a:solidFill>
                <a:latin typeface="Century Gothic" panose="020B0502020202020204" pitchFamily="34" charset="0"/>
              </a:rPr>
              <a:t>Clinical Instructor, Master Tattooist &amp; Founder of Restorative Ink Specialist</a:t>
            </a:r>
          </a:p>
          <a:p>
            <a:pPr marL="0" indent="0">
              <a:spcAft>
                <a:spcPts val="600"/>
              </a:spcAft>
              <a:buNone/>
            </a:pPr>
            <a:r>
              <a:rPr lang="en-US" sz="800" b="1" dirty="0">
                <a:solidFill>
                  <a:srgbClr val="0095A9"/>
                </a:solidFill>
                <a:latin typeface="Century Gothic" panose="020B0502020202020204" pitchFamily="34" charset="0"/>
              </a:rPr>
              <a:t>Harsh Patel, MD </a:t>
            </a:r>
            <a:r>
              <a:rPr lang="en-US" sz="700" i="1" dirty="0">
                <a:solidFill>
                  <a:schemeClr val="tx1">
                    <a:lumMod val="50000"/>
                    <a:lumOff val="50000"/>
                  </a:schemeClr>
                </a:solidFill>
                <a:latin typeface="Century Gothic" panose="020B0502020202020204" pitchFamily="34" charset="0"/>
              </a:rPr>
              <a:t>UCLA Plastic Surgery</a:t>
            </a:r>
          </a:p>
          <a:p>
            <a:pPr marL="0" indent="0">
              <a:spcAft>
                <a:spcPts val="600"/>
              </a:spcAft>
              <a:buNone/>
            </a:pPr>
            <a:r>
              <a:rPr lang="en-US" sz="800" b="1" dirty="0">
                <a:solidFill>
                  <a:srgbClr val="0095A9"/>
                </a:solidFill>
                <a:latin typeface="Century Gothic" panose="020B0502020202020204" pitchFamily="34" charset="0"/>
              </a:rPr>
              <a:t>Isabelle </a:t>
            </a:r>
            <a:r>
              <a:rPr lang="en-US" sz="800" b="1" dirty="0" err="1">
                <a:solidFill>
                  <a:srgbClr val="0095A9"/>
                </a:solidFill>
                <a:latin typeface="Century Gothic" panose="020B0502020202020204" pitchFamily="34" charset="0"/>
              </a:rPr>
              <a:t>Schaison</a:t>
            </a:r>
            <a:r>
              <a:rPr lang="en-US" sz="800" b="1" dirty="0">
                <a:solidFill>
                  <a:srgbClr val="0095A9"/>
                </a:solidFill>
                <a:latin typeface="Century Gothic" panose="020B0502020202020204" pitchFamily="34" charset="0"/>
              </a:rPr>
              <a:t>, PhD </a:t>
            </a:r>
            <a:r>
              <a:rPr lang="en-US" sz="700" i="1" dirty="0">
                <a:solidFill>
                  <a:schemeClr val="tx1">
                    <a:lumMod val="50000"/>
                    <a:lumOff val="50000"/>
                  </a:schemeClr>
                </a:solidFill>
                <a:latin typeface="Century Gothic" panose="020B0502020202020204" pitchFamily="34" charset="0"/>
              </a:rPr>
              <a:t>Reshaping Lives California Founder</a:t>
            </a:r>
          </a:p>
          <a:p>
            <a:pPr marL="0" indent="0">
              <a:spcAft>
                <a:spcPts val="600"/>
              </a:spcAft>
              <a:buNone/>
            </a:pPr>
            <a:r>
              <a:rPr lang="en-US" sz="800" b="1" dirty="0">
                <a:solidFill>
                  <a:srgbClr val="0095A9"/>
                </a:solidFill>
                <a:latin typeface="Century Gothic" panose="020B0502020202020204" pitchFamily="34" charset="0"/>
              </a:rPr>
              <a:t>Sam </a:t>
            </a:r>
            <a:r>
              <a:rPr lang="en-US" sz="800" b="1" dirty="0" err="1">
                <a:solidFill>
                  <a:srgbClr val="0095A9"/>
                </a:solidFill>
                <a:latin typeface="Century Gothic" panose="020B0502020202020204" pitchFamily="34" charset="0"/>
              </a:rPr>
              <a:t>Sharar</a:t>
            </a:r>
            <a:r>
              <a:rPr lang="en-US" sz="800" b="1" dirty="0">
                <a:solidFill>
                  <a:srgbClr val="0095A9"/>
                </a:solidFill>
                <a:latin typeface="Century Gothic" panose="020B0502020202020204" pitchFamily="34" charset="0"/>
              </a:rPr>
              <a:t>, MD </a:t>
            </a:r>
            <a:r>
              <a:rPr lang="en-US" sz="700" i="1" dirty="0">
                <a:solidFill>
                  <a:schemeClr val="tx1">
                    <a:lumMod val="50000"/>
                    <a:lumOff val="50000"/>
                  </a:schemeClr>
                </a:solidFill>
                <a:latin typeface="Century Gothic" panose="020B0502020202020204" pitchFamily="34" charset="0"/>
              </a:rPr>
              <a:t>Mission </a:t>
            </a:r>
            <a:r>
              <a:rPr lang="en-US" sz="700" i="1" dirty="0" err="1">
                <a:solidFill>
                  <a:schemeClr val="tx1">
                    <a:lumMod val="50000"/>
                    <a:lumOff val="50000"/>
                  </a:schemeClr>
                </a:solidFill>
                <a:latin typeface="Century Gothic" panose="020B0502020202020204" pitchFamily="34" charset="0"/>
              </a:rPr>
              <a:t>Plasticos</a:t>
            </a:r>
            <a:r>
              <a:rPr lang="en-US" sz="700" i="1" dirty="0">
                <a:solidFill>
                  <a:schemeClr val="tx1">
                    <a:lumMod val="50000"/>
                    <a:lumOff val="50000"/>
                  </a:schemeClr>
                </a:solidFill>
                <a:latin typeface="Century Gothic" panose="020B0502020202020204" pitchFamily="34" charset="0"/>
              </a:rPr>
              <a:t> Anesthesia Critical Care and ICU Professor</a:t>
            </a:r>
          </a:p>
          <a:p>
            <a:pPr marL="0" indent="0">
              <a:spcAft>
                <a:spcPts val="600"/>
              </a:spcAft>
              <a:buNone/>
            </a:pPr>
            <a:r>
              <a:rPr lang="en-US" sz="800" b="1" dirty="0">
                <a:solidFill>
                  <a:srgbClr val="0095A9"/>
                </a:solidFill>
                <a:latin typeface="Century Gothic" panose="020B0502020202020204" pitchFamily="34" charset="0"/>
              </a:rPr>
              <a:t>James. P. Watson, MD, FACS</a:t>
            </a:r>
            <a:r>
              <a:rPr lang="en-US" sz="700" b="1" i="1" dirty="0">
                <a:solidFill>
                  <a:schemeClr val="tx1">
                    <a:lumMod val="50000"/>
                    <a:lumOff val="50000"/>
                  </a:schemeClr>
                </a:solidFill>
                <a:latin typeface="Century Gothic" panose="020B0502020202020204" pitchFamily="34" charset="0"/>
              </a:rPr>
              <a:t> </a:t>
            </a:r>
            <a:r>
              <a:rPr lang="en-US" sz="700" i="1" dirty="0">
                <a:solidFill>
                  <a:schemeClr val="tx1">
                    <a:lumMod val="50000"/>
                    <a:lumOff val="50000"/>
                  </a:schemeClr>
                </a:solidFill>
                <a:latin typeface="Century Gothic" panose="020B0502020202020204" pitchFamily="34" charset="0"/>
              </a:rPr>
              <a:t>UCLA Health</a:t>
            </a:r>
          </a:p>
          <a:p>
            <a:pPr marL="0" indent="0">
              <a:spcAft>
                <a:spcPts val="600"/>
              </a:spcAft>
              <a:buNone/>
            </a:pPr>
            <a:r>
              <a:rPr lang="en-US" sz="800" b="1" dirty="0">
                <a:solidFill>
                  <a:srgbClr val="0095A9"/>
                </a:solidFill>
                <a:latin typeface="Century Gothic" panose="020B0502020202020204" pitchFamily="34" charset="0"/>
              </a:rPr>
              <a:t>Stephen </a:t>
            </a:r>
            <a:r>
              <a:rPr lang="en-US" sz="800" b="1" dirty="0" err="1">
                <a:solidFill>
                  <a:srgbClr val="0095A9"/>
                </a:solidFill>
                <a:latin typeface="Century Gothic" panose="020B0502020202020204" pitchFamily="34" charset="0"/>
              </a:rPr>
              <a:t>Westerhout</a:t>
            </a:r>
            <a:r>
              <a:rPr lang="en-US" sz="800" b="1" dirty="0">
                <a:solidFill>
                  <a:srgbClr val="0095A9"/>
                </a:solidFill>
                <a:latin typeface="Century Gothic" panose="020B0502020202020204" pitchFamily="34" charset="0"/>
              </a:rPr>
              <a:t>, MD </a:t>
            </a:r>
            <a:r>
              <a:rPr lang="en-US" sz="700" i="1" dirty="0">
                <a:solidFill>
                  <a:schemeClr val="tx1">
                    <a:lumMod val="50000"/>
                    <a:lumOff val="50000"/>
                  </a:schemeClr>
                </a:solidFill>
                <a:latin typeface="Century Gothic" panose="020B0502020202020204" pitchFamily="34" charset="0"/>
              </a:rPr>
              <a:t>Director of Anesthesiology</a:t>
            </a:r>
          </a:p>
          <a:p>
            <a:pPr marL="0" algn="ctr">
              <a:spcBef>
                <a:spcPts val="0"/>
              </a:spcBef>
            </a:pPr>
            <a:endParaRPr lang="en-US" sz="1250" b="1" dirty="0">
              <a:solidFill>
                <a:srgbClr val="0095A9"/>
              </a:solidFill>
              <a:latin typeface="Century Gothic" panose="020B0502020202020204" pitchFamily="34" charset="0"/>
            </a:endParaRPr>
          </a:p>
        </p:txBody>
      </p:sp>
      <p:sp>
        <p:nvSpPr>
          <p:cNvPr id="19" name="Content Placeholder 3">
            <a:extLst>
              <a:ext uri="{FF2B5EF4-FFF2-40B4-BE49-F238E27FC236}">
                <a16:creationId xmlns:a16="http://schemas.microsoft.com/office/drawing/2014/main" id="{88185D26-83D6-FF4F-BEC1-FA44EE42B870}"/>
              </a:ext>
            </a:extLst>
          </p:cNvPr>
          <p:cNvSpPr txBox="1">
            <a:spLocks/>
          </p:cNvSpPr>
          <p:nvPr/>
        </p:nvSpPr>
        <p:spPr>
          <a:xfrm>
            <a:off x="6033264" y="987261"/>
            <a:ext cx="2580384" cy="287942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000" dirty="0">
                <a:solidFill>
                  <a:schemeClr val="tx1">
                    <a:lumMod val="50000"/>
                    <a:lumOff val="50000"/>
                  </a:schemeClr>
                </a:solidFill>
                <a:latin typeface="Century Gothic" panose="020B0502020202020204" pitchFamily="34" charset="0"/>
                <a:cs typeface="Avenir Black"/>
              </a:rPr>
              <a:t>Board Emeritus</a:t>
            </a:r>
          </a:p>
          <a:p>
            <a:pPr marL="0" indent="0">
              <a:spcBef>
                <a:spcPts val="0"/>
              </a:spcBef>
              <a:buFont typeface="Lucida Grande"/>
              <a:buNone/>
            </a:pPr>
            <a:endParaRPr lang="en-US" sz="800" b="1" dirty="0">
              <a:solidFill>
                <a:srgbClr val="0095A9"/>
              </a:solidFill>
              <a:latin typeface="Century Gothic" panose="020B0502020202020204" pitchFamily="34" charset="0"/>
            </a:endParaRPr>
          </a:p>
          <a:p>
            <a:pPr marL="0" marR="0" indent="0">
              <a:lnSpc>
                <a:spcPct val="107000"/>
              </a:lnSpc>
              <a:spcBef>
                <a:spcPts val="0"/>
              </a:spcBef>
              <a:buNone/>
            </a:pPr>
            <a:r>
              <a:rPr lang="en-US" sz="800" b="1" dirty="0">
                <a:solidFill>
                  <a:srgbClr val="0095A9"/>
                </a:solidFill>
                <a:latin typeface="Century Gothic" panose="020B0502020202020204" pitchFamily="34" charset="0"/>
              </a:rPr>
              <a:t>Scott </a:t>
            </a:r>
            <a:r>
              <a:rPr lang="en-US" sz="800" b="1" dirty="0" err="1">
                <a:solidFill>
                  <a:srgbClr val="0095A9"/>
                </a:solidFill>
                <a:latin typeface="Century Gothic" panose="020B0502020202020204" pitchFamily="34" charset="0"/>
              </a:rPr>
              <a:t>Burell</a:t>
            </a:r>
            <a:endParaRPr lang="en-US" sz="800" b="1" dirty="0">
              <a:solidFill>
                <a:srgbClr val="0095A9"/>
              </a:solidFill>
              <a:latin typeface="Century Gothic" panose="020B0502020202020204" pitchFamily="34" charset="0"/>
            </a:endParaRPr>
          </a:p>
          <a:p>
            <a:pPr marL="0" marR="0" indent="0">
              <a:lnSpc>
                <a:spcPct val="107000"/>
              </a:lnSpc>
              <a:spcBef>
                <a:spcPts val="0"/>
              </a:spcBef>
              <a:spcAft>
                <a:spcPts val="500"/>
              </a:spcAft>
              <a:buNone/>
            </a:pPr>
            <a:r>
              <a:rPr lang="en-US" sz="700" i="1" dirty="0">
                <a:solidFill>
                  <a:schemeClr val="tx1">
                    <a:lumMod val="50000"/>
                    <a:lumOff val="50000"/>
                  </a:schemeClr>
                </a:solidFill>
                <a:latin typeface="Century Gothic" panose="020B0502020202020204" pitchFamily="34" charset="0"/>
                <a:cs typeface="+mn-cs"/>
              </a:rPr>
              <a:t>AIVITA Biomedical, Inc., Chief Financial Officer and Corporate Secretary </a:t>
            </a:r>
            <a:endParaRPr lang="en-US" sz="400" i="1" dirty="0">
              <a:solidFill>
                <a:schemeClr val="tx1">
                  <a:lumMod val="50000"/>
                  <a:lumOff val="50000"/>
                </a:schemeClr>
              </a:solidFill>
              <a:latin typeface="Century Gothic" panose="020B0502020202020204" pitchFamily="34" charset="0"/>
              <a:cs typeface="+mn-cs"/>
            </a:endParaRPr>
          </a:p>
          <a:p>
            <a:pPr marL="0" indent="0">
              <a:spcBef>
                <a:spcPts val="0"/>
              </a:spcBef>
              <a:spcAft>
                <a:spcPts val="500"/>
              </a:spcAft>
              <a:buFont typeface="Lucida Grande"/>
              <a:buNone/>
            </a:pPr>
            <a:r>
              <a:rPr lang="en-US" sz="800" b="1" dirty="0">
                <a:solidFill>
                  <a:srgbClr val="0095A9"/>
                </a:solidFill>
                <a:latin typeface="Century Gothic" panose="020B0502020202020204" pitchFamily="34" charset="0"/>
              </a:rPr>
              <a:t>Robert Burns, MD, PhD</a:t>
            </a:r>
            <a:br>
              <a:rPr lang="en-US" sz="800" b="1" dirty="0">
                <a:solidFill>
                  <a:srgbClr val="0095A9"/>
                </a:solidFill>
                <a:latin typeface="Century Gothic" panose="020B0502020202020204" pitchFamily="34" charset="0"/>
              </a:rPr>
            </a:br>
            <a:r>
              <a:rPr lang="en-US" sz="700" i="1" dirty="0">
                <a:solidFill>
                  <a:schemeClr val="tx1">
                    <a:lumMod val="50000"/>
                    <a:lumOff val="50000"/>
                  </a:schemeClr>
                </a:solidFill>
                <a:latin typeface="Century Gothic" panose="020B0502020202020204" pitchFamily="34" charset="0"/>
                <a:cs typeface="+mn-cs"/>
              </a:rPr>
              <a:t>General and Vascular Surgeon, Emeritus Chair</a:t>
            </a:r>
          </a:p>
          <a:p>
            <a:pPr marL="0" indent="0">
              <a:spcAft>
                <a:spcPts val="500"/>
              </a:spcAft>
              <a:buFont typeface="Lucida Grande"/>
              <a:buNone/>
            </a:pPr>
            <a:r>
              <a:rPr lang="en-US" sz="800" b="1" dirty="0">
                <a:solidFill>
                  <a:srgbClr val="0095A9"/>
                </a:solidFill>
                <a:latin typeface="Century Gothic" panose="020B0502020202020204" pitchFamily="34" charset="0"/>
              </a:rPr>
              <a:t>Ruth Ann Burns</a:t>
            </a:r>
            <a:br>
              <a:rPr lang="en-US" sz="800" b="1" dirty="0">
                <a:solidFill>
                  <a:srgbClr val="0095A9"/>
                </a:solidFill>
                <a:latin typeface="Century Gothic" panose="020B0502020202020204" pitchFamily="34" charset="0"/>
              </a:rPr>
            </a:br>
            <a:r>
              <a:rPr lang="en-US" sz="700" i="1" dirty="0">
                <a:solidFill>
                  <a:schemeClr val="tx1">
                    <a:lumMod val="50000"/>
                    <a:lumOff val="50000"/>
                  </a:schemeClr>
                </a:solidFill>
                <a:latin typeface="Century Gothic" panose="020B0502020202020204" pitchFamily="34" charset="0"/>
                <a:cs typeface="+mn-cs"/>
              </a:rPr>
              <a:t>Friends of </a:t>
            </a:r>
            <a:r>
              <a:rPr lang="en-US" sz="700" i="1" dirty="0" err="1">
                <a:solidFill>
                  <a:schemeClr val="tx1">
                    <a:lumMod val="50000"/>
                    <a:lumOff val="50000"/>
                  </a:schemeClr>
                </a:solidFill>
                <a:latin typeface="Century Gothic" panose="020B0502020202020204" pitchFamily="34" charset="0"/>
                <a:cs typeface="+mn-cs"/>
              </a:rPr>
              <a:t>Plasticos</a:t>
            </a:r>
            <a:r>
              <a:rPr lang="en-US" sz="700" i="1" dirty="0">
                <a:solidFill>
                  <a:schemeClr val="tx1">
                    <a:lumMod val="50000"/>
                    <a:lumOff val="50000"/>
                  </a:schemeClr>
                </a:solidFill>
                <a:latin typeface="Century Gothic" panose="020B0502020202020204" pitchFamily="34" charset="0"/>
                <a:cs typeface="+mn-cs"/>
              </a:rPr>
              <a:t>, Chair</a:t>
            </a:r>
          </a:p>
          <a:p>
            <a:pPr marL="0" indent="0">
              <a:spcAft>
                <a:spcPts val="500"/>
              </a:spcAft>
              <a:buNone/>
            </a:pPr>
            <a:r>
              <a:rPr lang="en-US" sz="800" b="1" dirty="0">
                <a:solidFill>
                  <a:srgbClr val="0095A9"/>
                </a:solidFill>
                <a:latin typeface="Century Gothic" panose="020B0502020202020204" pitchFamily="34" charset="0"/>
              </a:rPr>
              <a:t>Tim </a:t>
            </a:r>
            <a:r>
              <a:rPr lang="en-US" sz="800" b="1" dirty="0" err="1">
                <a:solidFill>
                  <a:srgbClr val="0095A9"/>
                </a:solidFill>
                <a:latin typeface="Century Gothic" panose="020B0502020202020204" pitchFamily="34" charset="0"/>
              </a:rPr>
              <a:t>Glassett</a:t>
            </a:r>
            <a:r>
              <a:rPr lang="en-US" sz="800" b="1" dirty="0">
                <a:solidFill>
                  <a:srgbClr val="0095A9"/>
                </a:solidFill>
                <a:latin typeface="Century Gothic" panose="020B0502020202020204" pitchFamily="34" charset="0"/>
              </a:rPr>
              <a:t>, JD</a:t>
            </a:r>
            <a:br>
              <a:rPr lang="en-US" sz="800" b="1" dirty="0">
                <a:solidFill>
                  <a:srgbClr val="0095A9"/>
                </a:solidFill>
                <a:latin typeface="Century Gothic" panose="020B0502020202020204" pitchFamily="34" charset="0"/>
              </a:rPr>
            </a:br>
            <a:r>
              <a:rPr lang="en-US" sz="700" i="1" dirty="0">
                <a:solidFill>
                  <a:schemeClr val="tx1">
                    <a:lumMod val="50000"/>
                    <a:lumOff val="50000"/>
                  </a:schemeClr>
                </a:solidFill>
                <a:latin typeface="Century Gothic" panose="020B0502020202020204" pitchFamily="34" charset="0"/>
                <a:cs typeface="+mn-cs"/>
              </a:rPr>
              <a:t>General Counsel</a:t>
            </a:r>
          </a:p>
          <a:p>
            <a:pPr marL="0" indent="0">
              <a:spcAft>
                <a:spcPts val="500"/>
              </a:spcAft>
              <a:buNone/>
            </a:pPr>
            <a:r>
              <a:rPr lang="en-US" sz="800" b="1" dirty="0">
                <a:solidFill>
                  <a:srgbClr val="0095A9"/>
                </a:solidFill>
                <a:latin typeface="Century Gothic" panose="020B0502020202020204" pitchFamily="34" charset="0"/>
              </a:rPr>
              <a:t>Jed H. Horowitz, MD, FACS</a:t>
            </a:r>
            <a:br>
              <a:rPr lang="en-US" sz="800" b="1" dirty="0">
                <a:solidFill>
                  <a:srgbClr val="0095A9"/>
                </a:solidFill>
                <a:latin typeface="Century Gothic" panose="020B0502020202020204" pitchFamily="34" charset="0"/>
              </a:rPr>
            </a:br>
            <a:r>
              <a:rPr lang="en-US" sz="700" i="1" dirty="0">
                <a:solidFill>
                  <a:schemeClr val="tx1">
                    <a:lumMod val="50000"/>
                    <a:lumOff val="50000"/>
                  </a:schemeClr>
                </a:solidFill>
                <a:latin typeface="Century Gothic" panose="020B0502020202020204" pitchFamily="34" charset="0"/>
                <a:cs typeface="+mn-cs"/>
              </a:rPr>
              <a:t>Pacific Center Plastic Surgery Co-owner &amp; </a:t>
            </a:r>
            <a:r>
              <a:rPr lang="en-US" sz="700" i="1" dirty="0" err="1">
                <a:solidFill>
                  <a:schemeClr val="tx1">
                    <a:lumMod val="50000"/>
                    <a:lumOff val="50000"/>
                  </a:schemeClr>
                </a:solidFill>
                <a:latin typeface="Century Gothic" panose="020B0502020202020204" pitchFamily="34" charset="0"/>
                <a:cs typeface="+mn-cs"/>
              </a:rPr>
              <a:t>BioSpa</a:t>
            </a:r>
            <a:r>
              <a:rPr lang="en-US" sz="700" i="1" dirty="0">
                <a:solidFill>
                  <a:schemeClr val="tx1">
                    <a:lumMod val="50000"/>
                    <a:lumOff val="50000"/>
                  </a:schemeClr>
                </a:solidFill>
                <a:latin typeface="Century Gothic" panose="020B0502020202020204" pitchFamily="34" charset="0"/>
                <a:cs typeface="+mn-cs"/>
              </a:rPr>
              <a:t> Medical Co-owner</a:t>
            </a:r>
          </a:p>
          <a:p>
            <a:pPr marL="0" indent="0">
              <a:spcAft>
                <a:spcPts val="500"/>
              </a:spcAft>
              <a:buFont typeface="Lucida Grande"/>
              <a:buNone/>
            </a:pPr>
            <a:r>
              <a:rPr lang="en-US" sz="800" b="1" dirty="0">
                <a:solidFill>
                  <a:srgbClr val="0095A9"/>
                </a:solidFill>
                <a:latin typeface="Century Gothic" panose="020B0502020202020204" pitchFamily="34" charset="0"/>
              </a:rPr>
              <a:t>Rachel Russell</a:t>
            </a:r>
            <a:br>
              <a:rPr lang="en-US" sz="800" b="1" dirty="0">
                <a:solidFill>
                  <a:srgbClr val="0095A9"/>
                </a:solidFill>
                <a:latin typeface="Century Gothic" panose="020B0502020202020204" pitchFamily="34" charset="0"/>
              </a:rPr>
            </a:br>
            <a:r>
              <a:rPr lang="en-US" sz="700" i="1" dirty="0">
                <a:solidFill>
                  <a:schemeClr val="tx1">
                    <a:lumMod val="50000"/>
                    <a:lumOff val="50000"/>
                  </a:schemeClr>
                </a:solidFill>
                <a:latin typeface="Century Gothic" panose="020B0502020202020204" pitchFamily="34" charset="0"/>
                <a:cs typeface="+mn-cs"/>
              </a:rPr>
              <a:t>Hoag Hospital, Cardiothoracic Surgery</a:t>
            </a:r>
          </a:p>
          <a:p>
            <a:pPr marL="0" indent="0">
              <a:spcAft>
                <a:spcPts val="500"/>
              </a:spcAft>
              <a:buNone/>
            </a:pPr>
            <a:r>
              <a:rPr lang="en-US" sz="800" b="1" dirty="0">
                <a:solidFill>
                  <a:srgbClr val="0095A9"/>
                </a:solidFill>
                <a:latin typeface="Century Gothic" panose="020B0502020202020204" pitchFamily="34" charset="0"/>
              </a:rPr>
              <a:t>Philippe </a:t>
            </a:r>
            <a:r>
              <a:rPr lang="en-US" sz="800" b="1" dirty="0" err="1">
                <a:solidFill>
                  <a:srgbClr val="0095A9"/>
                </a:solidFill>
                <a:latin typeface="Century Gothic" panose="020B0502020202020204" pitchFamily="34" charset="0"/>
              </a:rPr>
              <a:t>Schaison</a:t>
            </a:r>
            <a:br>
              <a:rPr lang="en-US" sz="800" b="1" dirty="0">
                <a:solidFill>
                  <a:srgbClr val="0095A9"/>
                </a:solidFill>
                <a:latin typeface="Century Gothic" panose="020B0502020202020204" pitchFamily="34" charset="0"/>
              </a:rPr>
            </a:br>
            <a:r>
              <a:rPr lang="en-US" sz="800" i="1" dirty="0" err="1">
                <a:solidFill>
                  <a:schemeClr val="tx1">
                    <a:lumMod val="50000"/>
                    <a:lumOff val="50000"/>
                  </a:schemeClr>
                </a:solidFill>
                <a:latin typeface="Century Gothic" panose="020B0502020202020204" pitchFamily="34" charset="0"/>
                <a:cs typeface="+mn-cs"/>
              </a:rPr>
              <a:t>Soltego</a:t>
            </a:r>
            <a:r>
              <a:rPr lang="en-US" sz="800" i="1" dirty="0">
                <a:solidFill>
                  <a:schemeClr val="tx1">
                    <a:lumMod val="50000"/>
                    <a:lumOff val="50000"/>
                  </a:schemeClr>
                </a:solidFill>
                <a:latin typeface="Century Gothic" panose="020B0502020202020204" pitchFamily="34" charset="0"/>
                <a:cs typeface="+mn-cs"/>
              </a:rPr>
              <a:t>, CEO</a:t>
            </a:r>
            <a:endParaRPr lang="en-US" sz="800" b="1" dirty="0">
              <a:solidFill>
                <a:srgbClr val="0095A9"/>
              </a:solidFill>
              <a:latin typeface="Century Gothic" panose="020B0502020202020204" pitchFamily="34" charset="0"/>
            </a:endParaRPr>
          </a:p>
          <a:p>
            <a:pPr marL="0" indent="0">
              <a:spcAft>
                <a:spcPts val="500"/>
              </a:spcAft>
              <a:buNone/>
            </a:pPr>
            <a:r>
              <a:rPr lang="en-US" sz="800" b="1" dirty="0">
                <a:solidFill>
                  <a:srgbClr val="0095A9"/>
                </a:solidFill>
                <a:latin typeface="Century Gothic" panose="020B0502020202020204" pitchFamily="34" charset="0"/>
              </a:rPr>
              <a:t>Sol </a:t>
            </a:r>
            <a:r>
              <a:rPr lang="en-US" sz="800" b="1" dirty="0" err="1">
                <a:solidFill>
                  <a:srgbClr val="0095A9"/>
                </a:solidFill>
                <a:latin typeface="Century Gothic" panose="020B0502020202020204" pitchFamily="34" charset="0"/>
              </a:rPr>
              <a:t>Khazani</a:t>
            </a:r>
            <a:br>
              <a:rPr lang="en-US" sz="800" b="1" dirty="0">
                <a:solidFill>
                  <a:srgbClr val="0095A9"/>
                </a:solidFill>
                <a:latin typeface="Century Gothic" panose="020B0502020202020204" pitchFamily="34" charset="0"/>
              </a:rPr>
            </a:br>
            <a:r>
              <a:rPr lang="en-US" sz="700" i="1" dirty="0">
                <a:solidFill>
                  <a:schemeClr val="tx1">
                    <a:lumMod val="50000"/>
                    <a:lumOff val="50000"/>
                  </a:schemeClr>
                </a:solidFill>
                <a:latin typeface="Century Gothic" panose="020B0502020202020204" pitchFamily="34" charset="0"/>
                <a:cs typeface="+mn-cs"/>
              </a:rPr>
              <a:t>U.S. Auto Parts Network, Inc., Co-founder, American Condenser, Inc., Co-founder, Kool Vue, Founder</a:t>
            </a:r>
          </a:p>
          <a:p>
            <a:pPr marL="0" indent="0">
              <a:spcAft>
                <a:spcPts val="500"/>
              </a:spcAft>
              <a:buNone/>
            </a:pPr>
            <a:r>
              <a:rPr lang="en-US" sz="800" b="1" dirty="0">
                <a:solidFill>
                  <a:srgbClr val="0095A9"/>
                </a:solidFill>
                <a:latin typeface="Century Gothic" panose="020B0502020202020204" pitchFamily="34" charset="0"/>
              </a:rPr>
              <a:t>Caroline Van Hove</a:t>
            </a:r>
            <a:br>
              <a:rPr lang="en-US" sz="800" b="1" dirty="0">
                <a:solidFill>
                  <a:srgbClr val="0095A9"/>
                </a:solidFill>
                <a:latin typeface="Century Gothic" panose="020B0502020202020204" pitchFamily="34" charset="0"/>
              </a:rPr>
            </a:br>
            <a:r>
              <a:rPr lang="en-US" sz="700" i="1" dirty="0" err="1">
                <a:solidFill>
                  <a:schemeClr val="tx1">
                    <a:lumMod val="50000"/>
                    <a:lumOff val="50000"/>
                  </a:schemeClr>
                </a:solidFill>
                <a:latin typeface="Century Gothic" panose="020B0502020202020204" pitchFamily="34" charset="0"/>
                <a:cs typeface="+mn-cs"/>
              </a:rPr>
              <a:t>Revelle</a:t>
            </a:r>
            <a:r>
              <a:rPr lang="en-US" sz="700" i="1" dirty="0">
                <a:solidFill>
                  <a:schemeClr val="tx1">
                    <a:lumMod val="50000"/>
                    <a:lumOff val="50000"/>
                  </a:schemeClr>
                </a:solidFill>
                <a:latin typeface="Century Gothic" panose="020B0502020202020204" pitchFamily="34" charset="0"/>
                <a:cs typeface="+mn-cs"/>
              </a:rPr>
              <a:t> Aesthetics, President, Chief Executive Officer</a:t>
            </a:r>
          </a:p>
          <a:p>
            <a:pPr marL="0" indent="0">
              <a:spcAft>
                <a:spcPts val="500"/>
              </a:spcAft>
              <a:buNone/>
            </a:pPr>
            <a:r>
              <a:rPr lang="en-US" sz="800" b="1" dirty="0">
                <a:solidFill>
                  <a:srgbClr val="0095A9"/>
                </a:solidFill>
                <a:latin typeface="Century Gothic" panose="020B0502020202020204" pitchFamily="34" charset="0"/>
              </a:rPr>
              <a:t>Nella Webster O’Grady</a:t>
            </a:r>
            <a:br>
              <a:rPr lang="en-US" sz="800" b="1" dirty="0">
                <a:solidFill>
                  <a:srgbClr val="0095A9"/>
                </a:solidFill>
                <a:latin typeface="Century Gothic" panose="020B0502020202020204" pitchFamily="34" charset="0"/>
              </a:rPr>
            </a:br>
            <a:r>
              <a:rPr lang="en-US" sz="700" i="1" dirty="0">
                <a:solidFill>
                  <a:schemeClr val="tx1">
                    <a:lumMod val="50000"/>
                    <a:lumOff val="50000"/>
                  </a:schemeClr>
                </a:solidFill>
                <a:latin typeface="Century Gothic" panose="020B0502020202020204" pitchFamily="34" charset="0"/>
                <a:cs typeface="+mn-cs"/>
              </a:rPr>
              <a:t>Ocean Heights Advisors, Managing Director  </a:t>
            </a:r>
          </a:p>
          <a:p>
            <a:pPr marL="0" indent="0">
              <a:spcAft>
                <a:spcPts val="400"/>
              </a:spcAft>
              <a:buFont typeface="Lucida Grande"/>
              <a:buNone/>
            </a:pPr>
            <a:endParaRPr lang="en-US" sz="700" i="1" dirty="0">
              <a:solidFill>
                <a:schemeClr val="tx1">
                  <a:lumMod val="50000"/>
                  <a:lumOff val="50000"/>
                </a:schemeClr>
              </a:solidFill>
              <a:latin typeface="Century Gothic" panose="020B0502020202020204" pitchFamily="34" charset="0"/>
              <a:cs typeface="+mn-cs"/>
            </a:endParaRPr>
          </a:p>
          <a:p>
            <a:pPr marL="0" indent="0" algn="ctr">
              <a:buFont typeface="Lucida Grande"/>
              <a:buNone/>
            </a:pPr>
            <a:endParaRPr lang="en-US" sz="1250" dirty="0">
              <a:latin typeface="Century Gothic" panose="020B0502020202020204" pitchFamily="34" charset="0"/>
            </a:endParaRPr>
          </a:p>
        </p:txBody>
      </p:sp>
      <p:pic>
        <p:nvPicPr>
          <p:cNvPr id="2" name="Picture 1" descr="A logo for a mission plasticos&#10;&#10;Description automatically generated">
            <a:extLst>
              <a:ext uri="{FF2B5EF4-FFF2-40B4-BE49-F238E27FC236}">
                <a16:creationId xmlns:a16="http://schemas.microsoft.com/office/drawing/2014/main" id="{51AD963E-6726-927E-2072-43BF19EE38CD}"/>
              </a:ext>
            </a:extLst>
          </p:cNvPr>
          <p:cNvPicPr>
            <a:picLocks noChangeAspect="1"/>
          </p:cNvPicPr>
          <p:nvPr/>
        </p:nvPicPr>
        <p:blipFill>
          <a:blip r:embed="rId7"/>
          <a:stretch>
            <a:fillRect/>
          </a:stretch>
        </p:blipFill>
        <p:spPr>
          <a:xfrm>
            <a:off x="8407626" y="194210"/>
            <a:ext cx="485521" cy="500316"/>
          </a:xfrm>
          <a:prstGeom prst="rect">
            <a:avLst/>
          </a:prstGeom>
        </p:spPr>
      </p:pic>
    </p:spTree>
    <p:extLst>
      <p:ext uri="{BB962C8B-B14F-4D97-AF65-F5344CB8AC3E}">
        <p14:creationId xmlns:p14="http://schemas.microsoft.com/office/powerpoint/2010/main" val="2355491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4A7DC-B857-554E-9E8C-AA40981B11FD}"/>
              </a:ext>
            </a:extLst>
          </p:cNvPr>
          <p:cNvPicPr>
            <a:picLocks noChangeAspect="1"/>
          </p:cNvPicPr>
          <p:nvPr/>
        </p:nvPicPr>
        <p:blipFill>
          <a:blip r:embed="rId3"/>
          <a:stretch>
            <a:fillRect/>
          </a:stretch>
        </p:blipFill>
        <p:spPr>
          <a:xfrm>
            <a:off x="165100" y="146050"/>
            <a:ext cx="8813800" cy="4851400"/>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2</a:t>
            </a:fld>
            <a:endParaRPr lang="en-US" dirty="0">
              <a:solidFill>
                <a:schemeClr val="bg1"/>
              </a:solidFill>
            </a:endParaRPr>
          </a:p>
        </p:txBody>
      </p:sp>
      <p:sp>
        <p:nvSpPr>
          <p:cNvPr id="3" name="Title 2"/>
          <p:cNvSpPr>
            <a:spLocks noGrp="1"/>
          </p:cNvSpPr>
          <p:nvPr>
            <p:ph type="title"/>
          </p:nvPr>
        </p:nvSpPr>
        <p:spPr>
          <a:xfrm>
            <a:off x="367898" y="776775"/>
            <a:ext cx="5494638" cy="983858"/>
          </a:xfrm>
          <a:effectLst/>
        </p:spPr>
        <p:txBody>
          <a:bodyPr>
            <a:normAutofit/>
          </a:bodyPr>
          <a:lstStyle/>
          <a:p>
            <a:r>
              <a:rPr lang="en-US" sz="2800" dirty="0">
                <a:latin typeface="Century Gothic" panose="020B0502020202020204" pitchFamily="34" charset="0"/>
              </a:rPr>
              <a:t>Our Mission</a:t>
            </a:r>
          </a:p>
        </p:txBody>
      </p:sp>
      <p:sp>
        <p:nvSpPr>
          <p:cNvPr id="16" name="TextBox 15">
            <a:extLst>
              <a:ext uri="{FF2B5EF4-FFF2-40B4-BE49-F238E27FC236}">
                <a16:creationId xmlns:a16="http://schemas.microsoft.com/office/drawing/2014/main" id="{E3762708-F7F8-BD4D-A457-8E511EE61558}"/>
              </a:ext>
            </a:extLst>
          </p:cNvPr>
          <p:cNvSpPr txBox="1"/>
          <p:nvPr/>
        </p:nvSpPr>
        <p:spPr>
          <a:xfrm>
            <a:off x="367897" y="1534081"/>
            <a:ext cx="3831570" cy="1107996"/>
          </a:xfrm>
          <a:prstGeom prst="rect">
            <a:avLst/>
          </a:prstGeom>
          <a:noFill/>
        </p:spPr>
        <p:txBody>
          <a:bodyPr wrap="square" rtlCol="0">
            <a:spAutoFit/>
          </a:bodyPr>
          <a:lstStyle/>
          <a:p>
            <a:r>
              <a:rPr lang="en-US" sz="1100" dirty="0">
                <a:latin typeface="Century Gothic" panose="020B0502020202020204" pitchFamily="34" charset="0"/>
              </a:rPr>
              <a:t>Founded in 1999 by renowned plastic surgeon Dr. Larry </a:t>
            </a:r>
            <a:r>
              <a:rPr lang="en-US" sz="1100" dirty="0" err="1">
                <a:latin typeface="Century Gothic" panose="020B0502020202020204" pitchFamily="34" charset="0"/>
              </a:rPr>
              <a:t>Nichter</a:t>
            </a:r>
            <a:r>
              <a:rPr lang="en-US" sz="1100" dirty="0">
                <a:latin typeface="Century Gothic" panose="020B0502020202020204" pitchFamily="34" charset="0"/>
              </a:rPr>
              <a:t>, </a:t>
            </a:r>
            <a:r>
              <a:rPr lang="en-US" sz="1100" b="1" dirty="0">
                <a:latin typeface="Century Gothic" panose="020B0502020202020204" pitchFamily="34" charset="0"/>
              </a:rPr>
              <a:t>Mission </a:t>
            </a:r>
            <a:r>
              <a:rPr lang="en-US" sz="1100" b="1" dirty="0" err="1">
                <a:latin typeface="Century Gothic" panose="020B0502020202020204" pitchFamily="34" charset="0"/>
              </a:rPr>
              <a:t>Plasticos</a:t>
            </a:r>
            <a:r>
              <a:rPr lang="en-US" sz="1100" b="1" dirty="0">
                <a:latin typeface="Century Gothic" panose="020B0502020202020204" pitchFamily="34" charset="0"/>
              </a:rPr>
              <a:t> </a:t>
            </a:r>
            <a:r>
              <a:rPr lang="en-US" sz="1100" dirty="0">
                <a:latin typeface="Century Gothic" panose="020B0502020202020204" pitchFamily="34" charset="0"/>
              </a:rPr>
              <a:t>is a 501c3 non-profit organization dedicated to providing reconstructive surgical care to those in need, and to generate sustainable outcomes through medical team training, public education and research. </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22" name="TextBox 21">
            <a:extLst>
              <a:ext uri="{FF2B5EF4-FFF2-40B4-BE49-F238E27FC236}">
                <a16:creationId xmlns:a16="http://schemas.microsoft.com/office/drawing/2014/main" id="{09664294-68D2-B74B-B090-ABC63AB758F7}"/>
              </a:ext>
            </a:extLst>
          </p:cNvPr>
          <p:cNvSpPr txBox="1"/>
          <p:nvPr/>
        </p:nvSpPr>
        <p:spPr>
          <a:xfrm>
            <a:off x="367898" y="2712911"/>
            <a:ext cx="3042364"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Treat. Train. Transform.</a:t>
            </a:r>
          </a:p>
        </p:txBody>
      </p:sp>
      <p:pic>
        <p:nvPicPr>
          <p:cNvPr id="20" name="Picture 19" descr="Surgery 1.jpg">
            <a:extLst>
              <a:ext uri="{FF2B5EF4-FFF2-40B4-BE49-F238E27FC236}">
                <a16:creationId xmlns:a16="http://schemas.microsoft.com/office/drawing/2014/main" id="{3CC5FC50-48B8-234B-A80B-42BB69DB01B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4000" contrast="7000"/>
                    </a14:imgEffect>
                  </a14:imgLayer>
                </a14:imgProps>
              </a:ext>
              <a:ext uri="{28A0092B-C50C-407E-A947-70E740481C1C}">
                <a14:useLocalDpi xmlns:a14="http://schemas.microsoft.com/office/drawing/2010/main"/>
              </a:ext>
            </a:extLst>
          </a:blip>
          <a:srcRect/>
          <a:stretch/>
        </p:blipFill>
        <p:spPr>
          <a:xfrm>
            <a:off x="482265" y="3395272"/>
            <a:ext cx="1196584" cy="1296649"/>
          </a:xfrm>
          <a:prstGeom prst="rect">
            <a:avLst/>
          </a:prstGeom>
        </p:spPr>
      </p:pic>
      <p:pic>
        <p:nvPicPr>
          <p:cNvPr id="4" name="Picture 3" descr="A logo for a mission plasticos&#10;&#10;Description automatically generated">
            <a:extLst>
              <a:ext uri="{FF2B5EF4-FFF2-40B4-BE49-F238E27FC236}">
                <a16:creationId xmlns:a16="http://schemas.microsoft.com/office/drawing/2014/main" id="{B0DE6B25-0DBE-EC6E-9A04-82759199B1B3}"/>
              </a:ext>
            </a:extLst>
          </p:cNvPr>
          <p:cNvPicPr>
            <a:picLocks noChangeAspect="1"/>
          </p:cNvPicPr>
          <p:nvPr/>
        </p:nvPicPr>
        <p:blipFill>
          <a:blip r:embed="rId9"/>
          <a:stretch>
            <a:fillRect/>
          </a:stretch>
        </p:blipFill>
        <p:spPr>
          <a:xfrm>
            <a:off x="8407626" y="194210"/>
            <a:ext cx="485521" cy="500316"/>
          </a:xfrm>
          <a:prstGeom prst="rect">
            <a:avLst/>
          </a:prstGeom>
        </p:spPr>
      </p:pic>
    </p:spTree>
    <p:extLst>
      <p:ext uri="{BB962C8B-B14F-4D97-AF65-F5344CB8AC3E}">
        <p14:creationId xmlns:p14="http://schemas.microsoft.com/office/powerpoint/2010/main" val="3671071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DC7D2F0-1788-F649-ABD8-DA27074FC8F6}"/>
              </a:ext>
            </a:extLst>
          </p:cNvPr>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51F3AA0-35B2-4043-9C38-9BEA7C4CC9D4}"/>
              </a:ext>
            </a:extLst>
          </p:cNvPr>
          <p:cNvPicPr>
            <a:picLocks noChangeAspect="1"/>
          </p:cNvPicPr>
          <p:nvPr/>
        </p:nvPicPr>
        <p:blipFill>
          <a:blip r:embed="rId3"/>
          <a:stretch>
            <a:fillRect/>
          </a:stretch>
        </p:blipFill>
        <p:spPr>
          <a:xfrm>
            <a:off x="165100" y="146050"/>
            <a:ext cx="8813800" cy="4851400"/>
          </a:xfrm>
          <a:prstGeom prst="rect">
            <a:avLst/>
          </a:prstGeom>
        </p:spPr>
      </p:pic>
      <p:pic>
        <p:nvPicPr>
          <p:cNvPr id="13" name="Picture 12">
            <a:extLst>
              <a:ext uri="{FF2B5EF4-FFF2-40B4-BE49-F238E27FC236}">
                <a16:creationId xmlns:a16="http://schemas.microsoft.com/office/drawing/2014/main" id="{E31111D9-CFC6-2042-BB25-7F110F8DAC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sp>
        <p:nvSpPr>
          <p:cNvPr id="5" name="Title 3">
            <a:extLst>
              <a:ext uri="{FF2B5EF4-FFF2-40B4-BE49-F238E27FC236}">
                <a16:creationId xmlns:a16="http://schemas.microsoft.com/office/drawing/2014/main" id="{7BD4519D-6B06-B44B-9890-78877CD3DEA1}"/>
              </a:ext>
            </a:extLst>
          </p:cNvPr>
          <p:cNvSpPr txBox="1">
            <a:spLocks/>
          </p:cNvSpPr>
          <p:nvPr/>
        </p:nvSpPr>
        <p:spPr>
          <a:xfrm>
            <a:off x="428418" y="1967709"/>
            <a:ext cx="4572000" cy="98385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chemeClr val="bg1"/>
                </a:solidFill>
                <a:latin typeface="Century Gothic"/>
                <a:ea typeface="+mj-ea"/>
                <a:cs typeface="Century Gothic"/>
              </a:defRPr>
            </a:lvl1pPr>
          </a:lstStyle>
          <a:p>
            <a:r>
              <a:rPr lang="en-US" sz="4800" dirty="0">
                <a:latin typeface="Century Gothic" panose="020B0502020202020204" pitchFamily="34" charset="0"/>
              </a:rPr>
              <a:t>Thank You!</a:t>
            </a:r>
          </a:p>
        </p:txBody>
      </p:sp>
      <p:pic>
        <p:nvPicPr>
          <p:cNvPr id="14" name="Picture 13">
            <a:extLst>
              <a:ext uri="{FF2B5EF4-FFF2-40B4-BE49-F238E27FC236}">
                <a16:creationId xmlns:a16="http://schemas.microsoft.com/office/drawing/2014/main" id="{8AB2C9B7-DBDC-AA41-9A95-4A3FF8E978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8" name="Picture 17">
            <a:extLst>
              <a:ext uri="{FF2B5EF4-FFF2-40B4-BE49-F238E27FC236}">
                <a16:creationId xmlns:a16="http://schemas.microsoft.com/office/drawing/2014/main" id="{C9E13ADE-B06F-304D-93AA-98879925055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9" name="Slide Number Placeholder 5">
            <a:extLst>
              <a:ext uri="{FF2B5EF4-FFF2-40B4-BE49-F238E27FC236}">
                <a16:creationId xmlns:a16="http://schemas.microsoft.com/office/drawing/2014/main" id="{FEAABD27-E6B7-B245-B23D-E4763F3F5547}"/>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20</a:t>
            </a:fld>
            <a:endParaRPr lang="en-US" dirty="0">
              <a:solidFill>
                <a:schemeClr val="bg1"/>
              </a:solidFill>
            </a:endParaRPr>
          </a:p>
        </p:txBody>
      </p:sp>
      <p:sp>
        <p:nvSpPr>
          <p:cNvPr id="9" name="TextBox 8">
            <a:extLst>
              <a:ext uri="{FF2B5EF4-FFF2-40B4-BE49-F238E27FC236}">
                <a16:creationId xmlns:a16="http://schemas.microsoft.com/office/drawing/2014/main" id="{1FBD1F31-5D4F-3249-9AE6-E9EF5CA09584}"/>
              </a:ext>
            </a:extLst>
          </p:cNvPr>
          <p:cNvSpPr txBox="1"/>
          <p:nvPr/>
        </p:nvSpPr>
        <p:spPr>
          <a:xfrm>
            <a:off x="250162" y="4422218"/>
            <a:ext cx="8070574" cy="584775"/>
          </a:xfrm>
          <a:prstGeom prst="rect">
            <a:avLst/>
          </a:prstGeom>
          <a:noFill/>
        </p:spPr>
        <p:txBody>
          <a:bodyPr wrap="square" rtlCol="0">
            <a:spAutoFit/>
          </a:bodyPr>
          <a:lstStyle/>
          <a:p>
            <a:pPr fontAlgn="base"/>
            <a:r>
              <a:rPr lang="en-US" sz="800" dirty="0">
                <a:solidFill>
                  <a:schemeClr val="bg1"/>
                </a:solidFill>
                <a:latin typeface="Century Gothic" panose="020B0502020202020204" pitchFamily="34" charset="0"/>
              </a:rPr>
              <a:t>Mission </a:t>
            </a:r>
            <a:r>
              <a:rPr lang="en-US" sz="800" dirty="0" err="1">
                <a:solidFill>
                  <a:schemeClr val="bg1"/>
                </a:solidFill>
                <a:latin typeface="Century Gothic" panose="020B0502020202020204" pitchFamily="34" charset="0"/>
              </a:rPr>
              <a:t>Plasticos</a:t>
            </a:r>
            <a:r>
              <a:rPr lang="en-US" sz="800" dirty="0">
                <a:solidFill>
                  <a:schemeClr val="bg1"/>
                </a:solidFill>
                <a:latin typeface="Century Gothic" panose="020B0502020202020204" pitchFamily="34" charset="0"/>
              </a:rPr>
              <a:t>, a California non-profit corporation.</a:t>
            </a:r>
            <a:br>
              <a:rPr lang="en-US" sz="800" dirty="0">
                <a:solidFill>
                  <a:schemeClr val="bg1"/>
                </a:solidFill>
                <a:latin typeface="Century Gothic" panose="020B0502020202020204" pitchFamily="34" charset="0"/>
              </a:rPr>
            </a:br>
            <a:r>
              <a:rPr lang="en-US" sz="800" dirty="0">
                <a:solidFill>
                  <a:schemeClr val="bg1"/>
                </a:solidFill>
                <a:latin typeface="Century Gothic" panose="020B0502020202020204" pitchFamily="34" charset="0"/>
              </a:rPr>
              <a:t>8502 E. Chapman Ave. #447, Orange, CA 92869  </a:t>
            </a:r>
            <a:r>
              <a:rPr lang="en-US" sz="800" dirty="0">
                <a:solidFill>
                  <a:schemeClr val="bg1"/>
                </a:solidFill>
                <a:latin typeface="Century Gothic" panose="020B0502020202020204" pitchFamily="34" charset="0"/>
                <a:hlinkClick r:id="rId7">
                  <a:extLst>
                    <a:ext uri="{A12FA001-AC4F-418D-AE19-62706E023703}">
                      <ahyp:hlinkClr xmlns:ahyp="http://schemas.microsoft.com/office/drawing/2018/hyperlinkcolor" val="tx"/>
                    </a:ext>
                  </a:extLst>
                </a:hlinkClick>
              </a:rPr>
              <a:t>www.missionplasticos.org</a:t>
            </a:r>
            <a:endParaRPr lang="en-US" sz="800" dirty="0">
              <a:solidFill>
                <a:schemeClr val="bg1"/>
              </a:solidFill>
              <a:latin typeface="Century Gothic" panose="020B0502020202020204" pitchFamily="34" charset="0"/>
            </a:endParaRPr>
          </a:p>
          <a:p>
            <a:pPr fontAlgn="base"/>
            <a:r>
              <a:rPr lang="en-US" sz="800" dirty="0" err="1">
                <a:solidFill>
                  <a:schemeClr val="bg1"/>
                </a:solidFill>
                <a:latin typeface="Century Gothic" panose="020B0502020202020204" pitchFamily="34" charset="0"/>
              </a:rPr>
              <a:t>Plasticos</a:t>
            </a:r>
            <a:r>
              <a:rPr lang="en-US" sz="800" dirty="0">
                <a:solidFill>
                  <a:schemeClr val="bg1"/>
                </a:solidFill>
                <a:latin typeface="Century Gothic" panose="020B0502020202020204" pitchFamily="34" charset="0"/>
              </a:rPr>
              <a:t> Foundation is a tax-exempt 501(c)(3) organization. Tax ID#: 33-0831358.</a:t>
            </a:r>
          </a:p>
          <a:p>
            <a:endParaRPr lang="en-US" sz="800" dirty="0"/>
          </a:p>
        </p:txBody>
      </p:sp>
      <p:pic>
        <p:nvPicPr>
          <p:cNvPr id="2" name="Picture 1" descr="A logo for a mission plasticos&#10;&#10;Description automatically generated">
            <a:extLst>
              <a:ext uri="{FF2B5EF4-FFF2-40B4-BE49-F238E27FC236}">
                <a16:creationId xmlns:a16="http://schemas.microsoft.com/office/drawing/2014/main" id="{E83F06B0-CBF4-5B0F-EC5E-3B0D4B0B3E11}"/>
              </a:ext>
            </a:extLst>
          </p:cNvPr>
          <p:cNvPicPr>
            <a:picLocks noChangeAspect="1"/>
          </p:cNvPicPr>
          <p:nvPr/>
        </p:nvPicPr>
        <p:blipFill>
          <a:blip r:embed="rId8"/>
          <a:stretch>
            <a:fillRect/>
          </a:stretch>
        </p:blipFill>
        <p:spPr>
          <a:xfrm>
            <a:off x="8407626" y="194210"/>
            <a:ext cx="485521" cy="500316"/>
          </a:xfrm>
          <a:prstGeom prst="rect">
            <a:avLst/>
          </a:prstGeom>
        </p:spPr>
      </p:pic>
    </p:spTree>
    <p:extLst>
      <p:ext uri="{BB962C8B-B14F-4D97-AF65-F5344CB8AC3E}">
        <p14:creationId xmlns:p14="http://schemas.microsoft.com/office/powerpoint/2010/main" val="3106569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0F8AD84-E9F6-8B46-B149-58EE52024A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13906" y="1135824"/>
            <a:ext cx="1825448" cy="1518476"/>
          </a:xfrm>
          <a:prstGeom prst="rect">
            <a:avLst/>
          </a:prstGeom>
        </p:spPr>
      </p:pic>
      <p:grpSp>
        <p:nvGrpSpPr>
          <p:cNvPr id="9" name="Group 8">
            <a:extLst>
              <a:ext uri="{FF2B5EF4-FFF2-40B4-BE49-F238E27FC236}">
                <a16:creationId xmlns:a16="http://schemas.microsoft.com/office/drawing/2014/main" id="{7D7B666C-ECF9-7345-92FB-762A392A5090}"/>
              </a:ext>
            </a:extLst>
          </p:cNvPr>
          <p:cNvGrpSpPr/>
          <p:nvPr/>
        </p:nvGrpSpPr>
        <p:grpSpPr>
          <a:xfrm>
            <a:off x="228727" y="1123868"/>
            <a:ext cx="8652945" cy="3660172"/>
            <a:chOff x="191252" y="1239749"/>
            <a:chExt cx="8750934" cy="3701621"/>
          </a:xfrm>
        </p:grpSpPr>
        <p:grpSp>
          <p:nvGrpSpPr>
            <p:cNvPr id="19" name="Group 18">
              <a:extLst>
                <a:ext uri="{FF2B5EF4-FFF2-40B4-BE49-F238E27FC236}">
                  <a16:creationId xmlns:a16="http://schemas.microsoft.com/office/drawing/2014/main" id="{CCCE2D91-B594-E542-8E99-B7ED05D64791}"/>
                </a:ext>
              </a:extLst>
            </p:cNvPr>
            <p:cNvGrpSpPr/>
            <p:nvPr/>
          </p:nvGrpSpPr>
          <p:grpSpPr>
            <a:xfrm>
              <a:off x="4387574" y="1239749"/>
              <a:ext cx="2117373" cy="3683258"/>
              <a:chOff x="1544713" y="717243"/>
              <a:chExt cx="2030599" cy="3532311"/>
            </a:xfrm>
          </p:grpSpPr>
          <p:pic>
            <p:nvPicPr>
              <p:cNvPr id="29" name="Picture 28">
                <a:extLst>
                  <a:ext uri="{FF2B5EF4-FFF2-40B4-BE49-F238E27FC236}">
                    <a16:creationId xmlns:a16="http://schemas.microsoft.com/office/drawing/2014/main" id="{B24A0CF9-DC6F-9F4B-81CA-A9E070E09D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44713" y="2556853"/>
                <a:ext cx="2026259" cy="1692701"/>
              </a:xfrm>
              <a:prstGeom prst="rect">
                <a:avLst/>
              </a:prstGeom>
            </p:spPr>
          </p:pic>
          <p:pic>
            <p:nvPicPr>
              <p:cNvPr id="18" name="Picture 17">
                <a:extLst>
                  <a:ext uri="{FF2B5EF4-FFF2-40B4-BE49-F238E27FC236}">
                    <a16:creationId xmlns:a16="http://schemas.microsoft.com/office/drawing/2014/main" id="{5E3DF0A9-6144-A548-807C-E8173E8BB3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46121" y="717243"/>
                <a:ext cx="2029191" cy="1813670"/>
              </a:xfrm>
              <a:prstGeom prst="rect">
                <a:avLst/>
              </a:prstGeom>
            </p:spPr>
          </p:pic>
        </p:grpSp>
        <p:grpSp>
          <p:nvGrpSpPr>
            <p:cNvPr id="8" name="Group 7">
              <a:extLst>
                <a:ext uri="{FF2B5EF4-FFF2-40B4-BE49-F238E27FC236}">
                  <a16:creationId xmlns:a16="http://schemas.microsoft.com/office/drawing/2014/main" id="{76FB948F-0D4B-F643-8F58-694168DD106A}"/>
                </a:ext>
              </a:extLst>
            </p:cNvPr>
            <p:cNvGrpSpPr/>
            <p:nvPr/>
          </p:nvGrpSpPr>
          <p:grpSpPr>
            <a:xfrm>
              <a:off x="1383560" y="1244184"/>
              <a:ext cx="2970641" cy="3694030"/>
              <a:chOff x="1377534" y="1236689"/>
              <a:chExt cx="2976668" cy="3701525"/>
            </a:xfrm>
          </p:grpSpPr>
          <p:pic>
            <p:nvPicPr>
              <p:cNvPr id="33" name="Picture 32">
                <a:extLst>
                  <a:ext uri="{FF2B5EF4-FFF2-40B4-BE49-F238E27FC236}">
                    <a16:creationId xmlns:a16="http://schemas.microsoft.com/office/drawing/2014/main" id="{A2CB417F-C1B6-DD4D-957B-F1FAEFF3D52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77"/>
              <a:stretch/>
            </p:blipFill>
            <p:spPr>
              <a:xfrm>
                <a:off x="1377534" y="2818151"/>
                <a:ext cx="2975236" cy="2120063"/>
              </a:xfrm>
              <a:prstGeom prst="rect">
                <a:avLst/>
              </a:prstGeom>
            </p:spPr>
          </p:pic>
          <p:pic>
            <p:nvPicPr>
              <p:cNvPr id="65" name="Picture 64">
                <a:extLst>
                  <a:ext uri="{FF2B5EF4-FFF2-40B4-BE49-F238E27FC236}">
                    <a16:creationId xmlns:a16="http://schemas.microsoft.com/office/drawing/2014/main" id="{B9A8B819-FACF-4C4E-B79D-67324F54EB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71341" y="1236689"/>
                <a:ext cx="1082861" cy="1552429"/>
              </a:xfrm>
              <a:prstGeom prst="rect">
                <a:avLst/>
              </a:prstGeom>
            </p:spPr>
          </p:pic>
        </p:grpSp>
        <p:grpSp>
          <p:nvGrpSpPr>
            <p:cNvPr id="7" name="Group 6">
              <a:extLst>
                <a:ext uri="{FF2B5EF4-FFF2-40B4-BE49-F238E27FC236}">
                  <a16:creationId xmlns:a16="http://schemas.microsoft.com/office/drawing/2014/main" id="{5126E62F-0698-AE48-8414-2922957047C9}"/>
                </a:ext>
              </a:extLst>
            </p:cNvPr>
            <p:cNvGrpSpPr/>
            <p:nvPr/>
          </p:nvGrpSpPr>
          <p:grpSpPr>
            <a:xfrm>
              <a:off x="191252" y="1252974"/>
              <a:ext cx="1171101" cy="3688396"/>
              <a:chOff x="455024" y="1197980"/>
              <a:chExt cx="1147806" cy="3615025"/>
            </a:xfrm>
          </p:grpSpPr>
          <p:grpSp>
            <p:nvGrpSpPr>
              <p:cNvPr id="16" name="Group 15">
                <a:extLst>
                  <a:ext uri="{FF2B5EF4-FFF2-40B4-BE49-F238E27FC236}">
                    <a16:creationId xmlns:a16="http://schemas.microsoft.com/office/drawing/2014/main" id="{27DADD58-3FF1-394C-A813-CCA09357F993}"/>
                  </a:ext>
                </a:extLst>
              </p:cNvPr>
              <p:cNvGrpSpPr/>
              <p:nvPr/>
            </p:nvGrpSpPr>
            <p:grpSpPr>
              <a:xfrm>
                <a:off x="455024" y="2535987"/>
                <a:ext cx="1134749" cy="2277018"/>
                <a:chOff x="366732" y="2363321"/>
                <a:chExt cx="1228756" cy="2465655"/>
              </a:xfrm>
            </p:grpSpPr>
            <p:pic>
              <p:nvPicPr>
                <p:cNvPr id="24" name="Picture 23">
                  <a:extLst>
                    <a:ext uri="{FF2B5EF4-FFF2-40B4-BE49-F238E27FC236}">
                      <a16:creationId xmlns:a16="http://schemas.microsoft.com/office/drawing/2014/main" id="{45DC7776-DE5C-CC46-AAF4-38C378C8C7D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1"/>
                <a:stretch/>
              </p:blipFill>
              <p:spPr>
                <a:xfrm>
                  <a:off x="368166" y="3532703"/>
                  <a:ext cx="1222840" cy="1296273"/>
                </a:xfrm>
                <a:prstGeom prst="rect">
                  <a:avLst/>
                </a:prstGeom>
              </p:spPr>
            </p:pic>
            <p:pic>
              <p:nvPicPr>
                <p:cNvPr id="38" name="Picture 37">
                  <a:extLst>
                    <a:ext uri="{FF2B5EF4-FFF2-40B4-BE49-F238E27FC236}">
                      <a16:creationId xmlns:a16="http://schemas.microsoft.com/office/drawing/2014/main" id="{A8DBBA12-62C4-E34C-8C0E-DE3FEF8D2D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6732" y="2363321"/>
                  <a:ext cx="1228756" cy="1141763"/>
                </a:xfrm>
                <a:prstGeom prst="rect">
                  <a:avLst/>
                </a:prstGeom>
              </p:spPr>
            </p:pic>
          </p:grpSp>
          <p:pic>
            <p:nvPicPr>
              <p:cNvPr id="44" name="Picture 43">
                <a:extLst>
                  <a:ext uri="{FF2B5EF4-FFF2-40B4-BE49-F238E27FC236}">
                    <a16:creationId xmlns:a16="http://schemas.microsoft.com/office/drawing/2014/main" id="{70FBF9BF-06C0-C548-8161-03213501BE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9636" y="1197980"/>
                <a:ext cx="1133194" cy="1291903"/>
              </a:xfrm>
              <a:prstGeom prst="rect">
                <a:avLst/>
              </a:prstGeom>
            </p:spPr>
          </p:pic>
        </p:grpSp>
        <p:grpSp>
          <p:nvGrpSpPr>
            <p:cNvPr id="4" name="Group 3">
              <a:extLst>
                <a:ext uri="{FF2B5EF4-FFF2-40B4-BE49-F238E27FC236}">
                  <a16:creationId xmlns:a16="http://schemas.microsoft.com/office/drawing/2014/main" id="{59EEE163-CC6B-8C45-8523-011759F2195C}"/>
                </a:ext>
              </a:extLst>
            </p:cNvPr>
            <p:cNvGrpSpPr/>
            <p:nvPr/>
          </p:nvGrpSpPr>
          <p:grpSpPr>
            <a:xfrm>
              <a:off x="7490510" y="1241717"/>
              <a:ext cx="1451676" cy="3680750"/>
              <a:chOff x="7496297" y="1030146"/>
              <a:chExt cx="1375224" cy="3486905"/>
            </a:xfrm>
          </p:grpSpPr>
          <p:pic>
            <p:nvPicPr>
              <p:cNvPr id="37" name="Picture 36">
                <a:extLst>
                  <a:ext uri="{FF2B5EF4-FFF2-40B4-BE49-F238E27FC236}">
                    <a16:creationId xmlns:a16="http://schemas.microsoft.com/office/drawing/2014/main" id="{8699A220-7E16-3043-8065-B82CE80A069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511016" y="3301710"/>
                <a:ext cx="1348084" cy="1215341"/>
              </a:xfrm>
              <a:prstGeom prst="rect">
                <a:avLst/>
              </a:prstGeom>
            </p:spPr>
          </p:pic>
          <p:pic>
            <p:nvPicPr>
              <p:cNvPr id="40" name="Picture 39">
                <a:extLst>
                  <a:ext uri="{FF2B5EF4-FFF2-40B4-BE49-F238E27FC236}">
                    <a16:creationId xmlns:a16="http://schemas.microsoft.com/office/drawing/2014/main" id="{A737BAF7-359C-1241-BA06-FFEF7A512A4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flipH="1">
                <a:off x="7496297" y="1030146"/>
                <a:ext cx="1375224" cy="1296013"/>
              </a:xfrm>
              <a:prstGeom prst="rect">
                <a:avLst/>
              </a:prstGeom>
            </p:spPr>
          </p:pic>
          <p:pic>
            <p:nvPicPr>
              <p:cNvPr id="32" name="Picture 31">
                <a:extLst>
                  <a:ext uri="{FF2B5EF4-FFF2-40B4-BE49-F238E27FC236}">
                    <a16:creationId xmlns:a16="http://schemas.microsoft.com/office/drawing/2014/main" id="{395A706E-D758-CB44-BDA4-CD8E4F6CCE1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1"/>
              <a:stretch/>
            </p:blipFill>
            <p:spPr>
              <a:xfrm>
                <a:off x="7506338" y="2352586"/>
                <a:ext cx="1358917" cy="915814"/>
              </a:xfrm>
              <a:prstGeom prst="rect">
                <a:avLst/>
              </a:prstGeom>
            </p:spPr>
          </p:pic>
        </p:grpSp>
        <p:grpSp>
          <p:nvGrpSpPr>
            <p:cNvPr id="5" name="Group 4">
              <a:extLst>
                <a:ext uri="{FF2B5EF4-FFF2-40B4-BE49-F238E27FC236}">
                  <a16:creationId xmlns:a16="http://schemas.microsoft.com/office/drawing/2014/main" id="{10C4ED6B-5956-8748-9D14-9F382BA010E0}"/>
                </a:ext>
              </a:extLst>
            </p:cNvPr>
            <p:cNvGrpSpPr/>
            <p:nvPr/>
          </p:nvGrpSpPr>
          <p:grpSpPr>
            <a:xfrm>
              <a:off x="6537880" y="1241717"/>
              <a:ext cx="932982" cy="3680751"/>
              <a:chOff x="6532093" y="1029369"/>
              <a:chExt cx="931712" cy="3675741"/>
            </a:xfrm>
          </p:grpSpPr>
          <p:pic>
            <p:nvPicPr>
              <p:cNvPr id="27" name="Picture 26">
                <a:extLst>
                  <a:ext uri="{FF2B5EF4-FFF2-40B4-BE49-F238E27FC236}">
                    <a16:creationId xmlns:a16="http://schemas.microsoft.com/office/drawing/2014/main" id="{78EE96F5-BAAA-134C-9A53-987EE8DE3A1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532093" y="2563793"/>
                <a:ext cx="931712" cy="1151710"/>
              </a:xfrm>
              <a:prstGeom prst="rect">
                <a:avLst/>
              </a:prstGeom>
            </p:spPr>
          </p:pic>
          <p:pic>
            <p:nvPicPr>
              <p:cNvPr id="36" name="Picture 35">
                <a:extLst>
                  <a:ext uri="{FF2B5EF4-FFF2-40B4-BE49-F238E27FC236}">
                    <a16:creationId xmlns:a16="http://schemas.microsoft.com/office/drawing/2014/main" id="{CF305360-AB65-CE45-9192-90D695CA1DF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532093" y="1029369"/>
                <a:ext cx="925629" cy="777922"/>
              </a:xfrm>
              <a:prstGeom prst="rect">
                <a:avLst/>
              </a:prstGeom>
            </p:spPr>
          </p:pic>
          <p:pic>
            <p:nvPicPr>
              <p:cNvPr id="39" name="Picture 38">
                <a:extLst>
                  <a:ext uri="{FF2B5EF4-FFF2-40B4-BE49-F238E27FC236}">
                    <a16:creationId xmlns:a16="http://schemas.microsoft.com/office/drawing/2014/main" id="{5C671E86-FA0A-5E41-9B4C-9DE9F751ADB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532093" y="3738624"/>
                <a:ext cx="931430" cy="966486"/>
              </a:xfrm>
              <a:prstGeom prst="rect">
                <a:avLst/>
              </a:prstGeom>
            </p:spPr>
          </p:pic>
          <p:pic>
            <p:nvPicPr>
              <p:cNvPr id="60" name="Picture 59">
                <a:extLst>
                  <a:ext uri="{FF2B5EF4-FFF2-40B4-BE49-F238E27FC236}">
                    <a16:creationId xmlns:a16="http://schemas.microsoft.com/office/drawing/2014/main" id="{5B962A0C-49E5-7345-B008-DCE5E5991A2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532093" y="1826227"/>
                <a:ext cx="922003" cy="711442"/>
              </a:xfrm>
              <a:prstGeom prst="rect">
                <a:avLst/>
              </a:prstGeom>
            </p:spPr>
          </p:pic>
        </p:grpSp>
      </p:gr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3" name="Title 2"/>
          <p:cNvSpPr>
            <a:spLocks noGrp="1"/>
          </p:cNvSpPr>
          <p:nvPr>
            <p:ph type="title"/>
          </p:nvPr>
        </p:nvSpPr>
        <p:spPr>
          <a:xfrm>
            <a:off x="3843117" y="0"/>
            <a:ext cx="4713767" cy="831954"/>
          </a:xfrm>
        </p:spPr>
        <p:txBody>
          <a:bodyPr>
            <a:normAutofit/>
          </a:bodyPr>
          <a:lstStyle/>
          <a:p>
            <a:r>
              <a:rPr lang="en-US" sz="2800" dirty="0">
                <a:solidFill>
                  <a:srgbClr val="0095A9"/>
                </a:solidFill>
                <a:latin typeface="Century Gothic" panose="020B0502020202020204" pitchFamily="34" charset="0"/>
              </a:rPr>
              <a:t>Who We Help</a:t>
            </a:r>
          </a:p>
        </p:txBody>
      </p:sp>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3</a:t>
            </a:fld>
            <a:endParaRPr lang="en-US" dirty="0">
              <a:solidFill>
                <a:schemeClr val="bg1"/>
              </a:solidFill>
            </a:endParaRPr>
          </a:p>
        </p:txBody>
      </p:sp>
      <p:sp>
        <p:nvSpPr>
          <p:cNvPr id="31" name="TextBox 30">
            <a:extLst>
              <a:ext uri="{FF2B5EF4-FFF2-40B4-BE49-F238E27FC236}">
                <a16:creationId xmlns:a16="http://schemas.microsoft.com/office/drawing/2014/main" id="{0F7609C6-74D0-8743-9805-CEB6FE9BD660}"/>
              </a:ext>
            </a:extLst>
          </p:cNvPr>
          <p:cNvSpPr txBox="1"/>
          <p:nvPr/>
        </p:nvSpPr>
        <p:spPr>
          <a:xfrm>
            <a:off x="3861486" y="606161"/>
            <a:ext cx="4817819" cy="553998"/>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We focus on </a:t>
            </a:r>
            <a:r>
              <a:rPr lang="en-US" sz="1000" b="1" dirty="0">
                <a:solidFill>
                  <a:schemeClr val="tx1">
                    <a:lumMod val="50000"/>
                    <a:lumOff val="50000"/>
                  </a:schemeClr>
                </a:solidFill>
                <a:latin typeface="Century Gothic" panose="020B0502020202020204" pitchFamily="34" charset="0"/>
              </a:rPr>
              <a:t>those in need </a:t>
            </a:r>
            <a:r>
              <a:rPr lang="en-US" sz="1000" dirty="0">
                <a:solidFill>
                  <a:schemeClr val="tx1">
                    <a:lumMod val="50000"/>
                    <a:lumOff val="50000"/>
                  </a:schemeClr>
                </a:solidFill>
                <a:latin typeface="Century Gothic" panose="020B0502020202020204" pitchFamily="34" charset="0"/>
              </a:rPr>
              <a:t>of reconstructive surgery in </a:t>
            </a:r>
            <a:r>
              <a:rPr lang="en-US" sz="1000" b="1" dirty="0">
                <a:solidFill>
                  <a:schemeClr val="tx1">
                    <a:lumMod val="50000"/>
                    <a:lumOff val="50000"/>
                  </a:schemeClr>
                </a:solidFill>
                <a:latin typeface="Century Gothic" panose="020B0502020202020204" pitchFamily="34" charset="0"/>
              </a:rPr>
              <a:t>medically underserved communities</a:t>
            </a:r>
            <a:r>
              <a:rPr lang="en-US" sz="1000" dirty="0">
                <a:solidFill>
                  <a:schemeClr val="tx1">
                    <a:lumMod val="50000"/>
                    <a:lumOff val="50000"/>
                  </a:schemeClr>
                </a:solidFill>
                <a:latin typeface="Century Gothic" panose="020B0502020202020204" pitchFamily="34" charset="0"/>
              </a:rPr>
              <a:t>, both locally and globally.</a:t>
            </a:r>
          </a:p>
          <a:p>
            <a:endParaRPr lang="en-US" sz="1000" dirty="0">
              <a:solidFill>
                <a:schemeClr val="tx1">
                  <a:lumMod val="50000"/>
                  <a:lumOff val="50000"/>
                </a:schemeClr>
              </a:solidFill>
              <a:latin typeface="Century Gothic" panose="020B0502020202020204" pitchFamily="34" charset="0"/>
            </a:endParaRPr>
          </a:p>
        </p:txBody>
      </p:sp>
      <p:pic>
        <p:nvPicPr>
          <p:cNvPr id="6" name="Picture 5" descr="A logo for a mission plasticos&#10;&#10;Description automatically generated">
            <a:extLst>
              <a:ext uri="{FF2B5EF4-FFF2-40B4-BE49-F238E27FC236}">
                <a16:creationId xmlns:a16="http://schemas.microsoft.com/office/drawing/2014/main" id="{533AB246-F743-D918-7629-1B62E623EC37}"/>
              </a:ext>
            </a:extLst>
          </p:cNvPr>
          <p:cNvPicPr>
            <a:picLocks noChangeAspect="1"/>
          </p:cNvPicPr>
          <p:nvPr/>
        </p:nvPicPr>
        <p:blipFill>
          <a:blip r:embed="rId21"/>
          <a:stretch>
            <a:fillRect/>
          </a:stretch>
        </p:blipFill>
        <p:spPr>
          <a:xfrm>
            <a:off x="8407626" y="194210"/>
            <a:ext cx="485521" cy="500316"/>
          </a:xfrm>
          <a:prstGeom prst="rect">
            <a:avLst/>
          </a:prstGeom>
        </p:spPr>
      </p:pic>
    </p:spTree>
    <p:extLst>
      <p:ext uri="{BB962C8B-B14F-4D97-AF65-F5344CB8AC3E}">
        <p14:creationId xmlns:p14="http://schemas.microsoft.com/office/powerpoint/2010/main" val="268507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68070" y="0"/>
            <a:ext cx="5494638" cy="831954"/>
          </a:xfrm>
        </p:spPr>
        <p:txBody>
          <a:bodyPr>
            <a:normAutofit/>
          </a:bodyPr>
          <a:lstStyle/>
          <a:p>
            <a:r>
              <a:rPr lang="en-US" sz="2800" dirty="0">
                <a:solidFill>
                  <a:srgbClr val="0095A9"/>
                </a:solidFill>
                <a:latin typeface="Century Gothic" panose="020B0502020202020204" pitchFamily="34" charset="0"/>
              </a:rPr>
              <a:t>How We Make It Happen</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4</a:t>
            </a:fld>
            <a:endParaRPr lang="en-US" dirty="0">
              <a:solidFill>
                <a:schemeClr val="bg1"/>
              </a:solidFill>
            </a:endParaRPr>
          </a:p>
        </p:txBody>
      </p:sp>
      <p:sp>
        <p:nvSpPr>
          <p:cNvPr id="36" name="TextBox 35">
            <a:extLst>
              <a:ext uri="{FF2B5EF4-FFF2-40B4-BE49-F238E27FC236}">
                <a16:creationId xmlns:a16="http://schemas.microsoft.com/office/drawing/2014/main" id="{1FAD499B-2785-BA49-A970-EC984F186FD5}"/>
              </a:ext>
            </a:extLst>
          </p:cNvPr>
          <p:cNvSpPr txBox="1"/>
          <p:nvPr/>
        </p:nvSpPr>
        <p:spPr>
          <a:xfrm>
            <a:off x="3874956" y="611896"/>
            <a:ext cx="4871111" cy="707886"/>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Our volunteer team of </a:t>
            </a:r>
            <a:r>
              <a:rPr lang="en-US" sz="1000" b="1" dirty="0">
                <a:solidFill>
                  <a:schemeClr val="tx1">
                    <a:lumMod val="50000"/>
                    <a:lumOff val="50000"/>
                  </a:schemeClr>
                </a:solidFill>
                <a:latin typeface="Century Gothic" panose="020B0502020202020204" pitchFamily="34" charset="0"/>
              </a:rPr>
              <a:t>leading surgeons and medical professionals </a:t>
            </a:r>
            <a:r>
              <a:rPr lang="en-US" sz="1000" dirty="0">
                <a:solidFill>
                  <a:schemeClr val="tx1">
                    <a:lumMod val="50000"/>
                    <a:lumOff val="50000"/>
                  </a:schemeClr>
                </a:solidFill>
                <a:latin typeface="Century Gothic" panose="020B0502020202020204" pitchFamily="34" charset="0"/>
              </a:rPr>
              <a:t>dedicate their time, talent, and care to transform lives globally by </a:t>
            </a:r>
            <a:r>
              <a:rPr lang="en-US" sz="1000" b="1" dirty="0">
                <a:solidFill>
                  <a:schemeClr val="tx1">
                    <a:lumMod val="50000"/>
                    <a:lumOff val="50000"/>
                  </a:schemeClr>
                </a:solidFill>
                <a:latin typeface="Century Gothic" panose="020B0502020202020204" pitchFamily="34" charset="0"/>
              </a:rPr>
              <a:t>providing reconstructive surgery</a:t>
            </a:r>
            <a:r>
              <a:rPr lang="en-US" sz="1000" dirty="0">
                <a:solidFill>
                  <a:schemeClr val="tx1">
                    <a:lumMod val="50000"/>
                    <a:lumOff val="50000"/>
                  </a:schemeClr>
                </a:solidFill>
                <a:latin typeface="Century Gothic" panose="020B0502020202020204" pitchFamily="34" charset="0"/>
              </a:rPr>
              <a:t>, </a:t>
            </a:r>
            <a:r>
              <a:rPr lang="en-US" sz="1000" b="1" dirty="0">
                <a:solidFill>
                  <a:schemeClr val="tx1">
                    <a:lumMod val="50000"/>
                    <a:lumOff val="50000"/>
                  </a:schemeClr>
                </a:solidFill>
                <a:latin typeface="Century Gothic" panose="020B0502020202020204" pitchFamily="34" charset="0"/>
              </a:rPr>
              <a:t>training local medical professionals, and supporting ongoing research </a:t>
            </a:r>
            <a:r>
              <a:rPr lang="en-US" sz="1000" dirty="0">
                <a:solidFill>
                  <a:schemeClr val="tx1">
                    <a:lumMod val="50000"/>
                    <a:lumOff val="50000"/>
                  </a:schemeClr>
                </a:solidFill>
                <a:latin typeface="Century Gothic" panose="020B0502020202020204" pitchFamily="34" charset="0"/>
              </a:rPr>
              <a:t>focused on improving standards of care.</a:t>
            </a:r>
          </a:p>
        </p:txBody>
      </p:sp>
      <p:grpSp>
        <p:nvGrpSpPr>
          <p:cNvPr id="62" name="Group 61">
            <a:extLst>
              <a:ext uri="{FF2B5EF4-FFF2-40B4-BE49-F238E27FC236}">
                <a16:creationId xmlns:a16="http://schemas.microsoft.com/office/drawing/2014/main" id="{148D362C-6B13-8E4A-8E52-127FC51B9875}"/>
              </a:ext>
            </a:extLst>
          </p:cNvPr>
          <p:cNvGrpSpPr/>
          <p:nvPr/>
        </p:nvGrpSpPr>
        <p:grpSpPr>
          <a:xfrm>
            <a:off x="240444" y="1436135"/>
            <a:ext cx="8644250" cy="3334971"/>
            <a:chOff x="235364" y="1446295"/>
            <a:chExt cx="8644250" cy="3334971"/>
          </a:xfrm>
        </p:grpSpPr>
        <p:pic>
          <p:nvPicPr>
            <p:cNvPr id="44" name="Picture 43">
              <a:extLst>
                <a:ext uri="{FF2B5EF4-FFF2-40B4-BE49-F238E27FC236}">
                  <a16:creationId xmlns:a16="http://schemas.microsoft.com/office/drawing/2014/main" id="{B24B4497-0891-D046-9E2F-9198A424CA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58"/>
            <a:stretch/>
          </p:blipFill>
          <p:spPr>
            <a:xfrm>
              <a:off x="1467520" y="3565472"/>
              <a:ext cx="1145893" cy="1215794"/>
            </a:xfrm>
            <a:prstGeom prst="rect">
              <a:avLst/>
            </a:prstGeom>
          </p:spPr>
        </p:pic>
        <p:pic>
          <p:nvPicPr>
            <p:cNvPr id="46" name="Picture 45">
              <a:extLst>
                <a:ext uri="{FF2B5EF4-FFF2-40B4-BE49-F238E27FC236}">
                  <a16:creationId xmlns:a16="http://schemas.microsoft.com/office/drawing/2014/main" id="{5A07EB44-6B78-1640-94FA-8CB5C073413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74386" y="2827002"/>
              <a:ext cx="2615610" cy="1950850"/>
            </a:xfrm>
            <a:prstGeom prst="rect">
              <a:avLst/>
            </a:prstGeom>
          </p:spPr>
        </p:pic>
        <p:pic>
          <p:nvPicPr>
            <p:cNvPr id="58" name="Picture 57">
              <a:extLst>
                <a:ext uri="{FF2B5EF4-FFF2-40B4-BE49-F238E27FC236}">
                  <a16:creationId xmlns:a16="http://schemas.microsoft.com/office/drawing/2014/main" id="{B4EE194E-D70A-744B-934D-752B177A295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474385" y="1448049"/>
              <a:ext cx="2619709" cy="1355070"/>
            </a:xfrm>
            <a:prstGeom prst="rect">
              <a:avLst/>
            </a:prstGeom>
          </p:spPr>
        </p:pic>
        <p:pic>
          <p:nvPicPr>
            <p:cNvPr id="55" name="Picture 54">
              <a:extLst>
                <a:ext uri="{FF2B5EF4-FFF2-40B4-BE49-F238E27FC236}">
                  <a16:creationId xmlns:a16="http://schemas.microsoft.com/office/drawing/2014/main" id="{A7604292-9A25-3E41-AABD-A3C8B611DDF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5400000">
              <a:off x="232415" y="3568421"/>
              <a:ext cx="1215793" cy="1209894"/>
            </a:xfrm>
            <a:prstGeom prst="rect">
              <a:avLst/>
            </a:prstGeom>
          </p:spPr>
        </p:pic>
        <p:grpSp>
          <p:nvGrpSpPr>
            <p:cNvPr id="28" name="Group 27">
              <a:extLst>
                <a:ext uri="{FF2B5EF4-FFF2-40B4-BE49-F238E27FC236}">
                  <a16:creationId xmlns:a16="http://schemas.microsoft.com/office/drawing/2014/main" id="{0F08B4EC-EFB3-BE4C-9EE0-BC9F36456B2B}"/>
                </a:ext>
              </a:extLst>
            </p:cNvPr>
            <p:cNvGrpSpPr/>
            <p:nvPr/>
          </p:nvGrpSpPr>
          <p:grpSpPr>
            <a:xfrm>
              <a:off x="6118431" y="1448049"/>
              <a:ext cx="2761183" cy="3328930"/>
              <a:chOff x="6117931" y="1687772"/>
              <a:chExt cx="2393723" cy="2885915"/>
            </a:xfrm>
          </p:grpSpPr>
          <p:pic>
            <p:nvPicPr>
              <p:cNvPr id="50" name="Picture 49">
                <a:extLst>
                  <a:ext uri="{FF2B5EF4-FFF2-40B4-BE49-F238E27FC236}">
                    <a16:creationId xmlns:a16="http://schemas.microsoft.com/office/drawing/2014/main" id="{AA1E859B-7B05-A34A-B83D-5FC3CB6B7FE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118487" y="1687772"/>
                <a:ext cx="2393167" cy="1490225"/>
              </a:xfrm>
              <a:prstGeom prst="rect">
                <a:avLst/>
              </a:prstGeom>
            </p:spPr>
          </p:pic>
          <p:pic>
            <p:nvPicPr>
              <p:cNvPr id="52" name="Picture 51">
                <a:extLst>
                  <a:ext uri="{FF2B5EF4-FFF2-40B4-BE49-F238E27FC236}">
                    <a16:creationId xmlns:a16="http://schemas.microsoft.com/office/drawing/2014/main" id="{2BB2B0F4-F0DC-D444-9FE3-C676EB56889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117931" y="3204362"/>
                <a:ext cx="1241549" cy="1369325"/>
              </a:xfrm>
              <a:prstGeom prst="rect">
                <a:avLst/>
              </a:prstGeom>
            </p:spPr>
          </p:pic>
          <p:pic>
            <p:nvPicPr>
              <p:cNvPr id="53" name="Picture 52">
                <a:extLst>
                  <a:ext uri="{FF2B5EF4-FFF2-40B4-BE49-F238E27FC236}">
                    <a16:creationId xmlns:a16="http://schemas.microsoft.com/office/drawing/2014/main" id="{9EA6C6BF-0FAD-FC4F-9B9C-0686806DBEA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393007" y="3202675"/>
                <a:ext cx="1114503" cy="1369325"/>
              </a:xfrm>
              <a:prstGeom prst="rect">
                <a:avLst/>
              </a:prstGeom>
            </p:spPr>
          </p:pic>
        </p:grpSp>
        <p:pic>
          <p:nvPicPr>
            <p:cNvPr id="60" name="Picture 59">
              <a:extLst>
                <a:ext uri="{FF2B5EF4-FFF2-40B4-BE49-F238E27FC236}">
                  <a16:creationId xmlns:a16="http://schemas.microsoft.com/office/drawing/2014/main" id="{2F94FBB9-3250-1641-8E9D-BD4B72A7A7B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634230" y="3565471"/>
              <a:ext cx="807616" cy="1211245"/>
            </a:xfrm>
            <a:prstGeom prst="rect">
              <a:avLst/>
            </a:prstGeom>
          </p:spPr>
        </p:pic>
        <p:pic>
          <p:nvPicPr>
            <p:cNvPr id="61" name="Picture 60">
              <a:extLst>
                <a:ext uri="{FF2B5EF4-FFF2-40B4-BE49-F238E27FC236}">
                  <a16:creationId xmlns:a16="http://schemas.microsoft.com/office/drawing/2014/main" id="{8D47AFAE-98EC-C54A-9DCC-91ADC397131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35364" y="1446295"/>
              <a:ext cx="3206482" cy="2097574"/>
            </a:xfrm>
            <a:prstGeom prst="rect">
              <a:avLst/>
            </a:prstGeom>
          </p:spPr>
        </p:pic>
      </p:grpSp>
      <p:pic>
        <p:nvPicPr>
          <p:cNvPr id="4" name="Picture 3" descr="A logo for a mission plasticos&#10;&#10;Description automatically generated">
            <a:extLst>
              <a:ext uri="{FF2B5EF4-FFF2-40B4-BE49-F238E27FC236}">
                <a16:creationId xmlns:a16="http://schemas.microsoft.com/office/drawing/2014/main" id="{D73A63A7-6435-8DC2-0ED4-0C69ADE33D75}"/>
              </a:ext>
            </a:extLst>
          </p:cNvPr>
          <p:cNvPicPr>
            <a:picLocks noChangeAspect="1"/>
          </p:cNvPicPr>
          <p:nvPr/>
        </p:nvPicPr>
        <p:blipFill>
          <a:blip r:embed="rId15"/>
          <a:stretch>
            <a:fillRect/>
          </a:stretch>
        </p:blipFill>
        <p:spPr>
          <a:xfrm>
            <a:off x="8407626" y="194210"/>
            <a:ext cx="485521" cy="500316"/>
          </a:xfrm>
          <a:prstGeom prst="rect">
            <a:avLst/>
          </a:prstGeom>
        </p:spPr>
      </p:pic>
    </p:spTree>
    <p:extLst>
      <p:ext uri="{BB962C8B-B14F-4D97-AF65-F5344CB8AC3E}">
        <p14:creationId xmlns:p14="http://schemas.microsoft.com/office/powerpoint/2010/main" val="3309912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AF92A-4C26-2745-86DB-BF3C9625AD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281" y="134622"/>
            <a:ext cx="8822724" cy="4874240"/>
          </a:xfrm>
          <a:prstGeom prst="rect">
            <a:avLst/>
          </a:prstGeom>
        </p:spPr>
      </p:pic>
      <p:pic>
        <p:nvPicPr>
          <p:cNvPr id="12" name="Picture 11">
            <a:extLst>
              <a:ext uri="{FF2B5EF4-FFF2-40B4-BE49-F238E27FC236}">
                <a16:creationId xmlns:a16="http://schemas.microsoft.com/office/drawing/2014/main" id="{AFD05979-B3E3-E34A-B95C-C4253A3FAE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13" name="Picture 12">
            <a:extLst>
              <a:ext uri="{FF2B5EF4-FFF2-40B4-BE49-F238E27FC236}">
                <a16:creationId xmlns:a16="http://schemas.microsoft.com/office/drawing/2014/main" id="{F0A9643E-C7CB-EB4D-A7AB-F05417A37D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35" name="Picture 34">
            <a:extLst>
              <a:ext uri="{FF2B5EF4-FFF2-40B4-BE49-F238E27FC236}">
                <a16:creationId xmlns:a16="http://schemas.microsoft.com/office/drawing/2014/main" id="{072F483F-5129-B84C-8FDE-125577D6C799}"/>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3739978" y="131805"/>
            <a:ext cx="5231026" cy="4884232"/>
          </a:xfrm>
          <a:prstGeom prst="rect">
            <a:avLst/>
          </a:prstGeom>
        </p:spPr>
      </p:pic>
      <p:sp>
        <p:nvSpPr>
          <p:cNvPr id="4" name="Title 3"/>
          <p:cNvSpPr>
            <a:spLocks noGrp="1"/>
          </p:cNvSpPr>
          <p:nvPr>
            <p:ph type="title"/>
          </p:nvPr>
        </p:nvSpPr>
        <p:spPr>
          <a:xfrm>
            <a:off x="318264" y="1933024"/>
            <a:ext cx="4414602" cy="983858"/>
          </a:xfrm>
        </p:spPr>
        <p:txBody>
          <a:bodyPr>
            <a:noAutofit/>
          </a:bodyPr>
          <a:lstStyle/>
          <a:p>
            <a:r>
              <a:rPr lang="en-US" sz="2800" dirty="0">
                <a:latin typeface="Century Gothic" panose="020B0502020202020204" pitchFamily="34" charset="0"/>
              </a:rPr>
              <a:t>What We Treat</a:t>
            </a:r>
          </a:p>
        </p:txBody>
      </p:sp>
      <p:pic>
        <p:nvPicPr>
          <p:cNvPr id="17" name="Picture 16">
            <a:extLst>
              <a:ext uri="{FF2B5EF4-FFF2-40B4-BE49-F238E27FC236}">
                <a16:creationId xmlns:a16="http://schemas.microsoft.com/office/drawing/2014/main" id="{F3824B40-FCBB-B14E-9B3A-5CF5FB03FDD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8" name="Slide Number Placeholder 5">
            <a:extLst>
              <a:ext uri="{FF2B5EF4-FFF2-40B4-BE49-F238E27FC236}">
                <a16:creationId xmlns:a16="http://schemas.microsoft.com/office/drawing/2014/main" id="{002E57F5-92E1-224D-A0E0-EDD1CFA33D53}"/>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5</a:t>
            </a:fld>
            <a:endParaRPr lang="en-US" dirty="0">
              <a:solidFill>
                <a:schemeClr val="bg1"/>
              </a:solidFill>
            </a:endParaRPr>
          </a:p>
        </p:txBody>
      </p:sp>
      <p:grpSp>
        <p:nvGrpSpPr>
          <p:cNvPr id="43" name="Group 42">
            <a:extLst>
              <a:ext uri="{FF2B5EF4-FFF2-40B4-BE49-F238E27FC236}">
                <a16:creationId xmlns:a16="http://schemas.microsoft.com/office/drawing/2014/main" id="{82DB8C8E-4928-AB45-86A1-178E24F4390C}"/>
              </a:ext>
            </a:extLst>
          </p:cNvPr>
          <p:cNvGrpSpPr/>
          <p:nvPr/>
        </p:nvGrpSpPr>
        <p:grpSpPr>
          <a:xfrm>
            <a:off x="7586966" y="1074506"/>
            <a:ext cx="1070347" cy="1070347"/>
            <a:chOff x="1861389" y="3166360"/>
            <a:chExt cx="1416056" cy="1416056"/>
          </a:xfrm>
        </p:grpSpPr>
        <p:sp>
          <p:nvSpPr>
            <p:cNvPr id="44" name="Oval 43">
              <a:extLst>
                <a:ext uri="{FF2B5EF4-FFF2-40B4-BE49-F238E27FC236}">
                  <a16:creationId xmlns:a16="http://schemas.microsoft.com/office/drawing/2014/main" id="{3444E5AD-DC0A-574A-8CC4-8982080817C1}"/>
                </a:ext>
              </a:extLst>
            </p:cNvPr>
            <p:cNvSpPr/>
            <p:nvPr/>
          </p:nvSpPr>
          <p:spPr>
            <a:xfrm>
              <a:off x="1918740" y="3237875"/>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Unknown-6.png">
              <a:extLst>
                <a:ext uri="{FF2B5EF4-FFF2-40B4-BE49-F238E27FC236}">
                  <a16:creationId xmlns:a16="http://schemas.microsoft.com/office/drawing/2014/main" id="{61AAEB41-C672-884B-B3A5-7D120B7348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61389" y="3166360"/>
              <a:ext cx="1416056" cy="1416056"/>
            </a:xfrm>
            <a:prstGeom prst="rect">
              <a:avLst/>
            </a:prstGeom>
          </p:spPr>
        </p:pic>
      </p:grpSp>
      <p:grpSp>
        <p:nvGrpSpPr>
          <p:cNvPr id="46" name="Group 45">
            <a:extLst>
              <a:ext uri="{FF2B5EF4-FFF2-40B4-BE49-F238E27FC236}">
                <a16:creationId xmlns:a16="http://schemas.microsoft.com/office/drawing/2014/main" id="{23DF754C-C55B-4C4D-AFCA-5BE577F1128A}"/>
              </a:ext>
            </a:extLst>
          </p:cNvPr>
          <p:cNvGrpSpPr/>
          <p:nvPr/>
        </p:nvGrpSpPr>
        <p:grpSpPr>
          <a:xfrm>
            <a:off x="4715649" y="1111432"/>
            <a:ext cx="985757" cy="985757"/>
            <a:chOff x="534348" y="1884041"/>
            <a:chExt cx="1304144" cy="1304144"/>
          </a:xfrm>
        </p:grpSpPr>
        <p:sp>
          <p:nvSpPr>
            <p:cNvPr id="47" name="Oval 46">
              <a:extLst>
                <a:ext uri="{FF2B5EF4-FFF2-40B4-BE49-F238E27FC236}">
                  <a16:creationId xmlns:a16="http://schemas.microsoft.com/office/drawing/2014/main" id="{28456E95-3496-0849-A792-6D9B91757BA4}"/>
                </a:ext>
              </a:extLst>
            </p:cNvPr>
            <p:cNvSpPr/>
            <p:nvPr/>
          </p:nvSpPr>
          <p:spPr>
            <a:xfrm>
              <a:off x="534348"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descr="Unknown-4.png">
              <a:extLst>
                <a:ext uri="{FF2B5EF4-FFF2-40B4-BE49-F238E27FC236}">
                  <a16:creationId xmlns:a16="http://schemas.microsoft.com/office/drawing/2014/main" id="{EF53D080-F634-694F-988D-37033B2AAB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4405" y="2024576"/>
              <a:ext cx="1114453" cy="1114453"/>
            </a:xfrm>
            <a:prstGeom prst="rect">
              <a:avLst/>
            </a:prstGeom>
          </p:spPr>
        </p:pic>
      </p:grpSp>
      <p:grpSp>
        <p:nvGrpSpPr>
          <p:cNvPr id="49" name="Group 48">
            <a:extLst>
              <a:ext uri="{FF2B5EF4-FFF2-40B4-BE49-F238E27FC236}">
                <a16:creationId xmlns:a16="http://schemas.microsoft.com/office/drawing/2014/main" id="{1C74D9B1-C45D-874A-B363-9BD476763FBB}"/>
              </a:ext>
            </a:extLst>
          </p:cNvPr>
          <p:cNvGrpSpPr/>
          <p:nvPr/>
        </p:nvGrpSpPr>
        <p:grpSpPr>
          <a:xfrm>
            <a:off x="6183608" y="1111432"/>
            <a:ext cx="985757" cy="985757"/>
            <a:chOff x="2057400" y="1884041"/>
            <a:chExt cx="1304144" cy="1304144"/>
          </a:xfrm>
        </p:grpSpPr>
        <p:sp>
          <p:nvSpPr>
            <p:cNvPr id="50" name="Oval 49">
              <a:extLst>
                <a:ext uri="{FF2B5EF4-FFF2-40B4-BE49-F238E27FC236}">
                  <a16:creationId xmlns:a16="http://schemas.microsoft.com/office/drawing/2014/main" id="{44CE87F7-3DDD-624C-B5C1-F43CDB7A7AD8}"/>
                </a:ext>
              </a:extLst>
            </p:cNvPr>
            <p:cNvSpPr/>
            <p:nvPr/>
          </p:nvSpPr>
          <p:spPr>
            <a:xfrm>
              <a:off x="20574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descr="Unknown-5.png">
              <a:extLst>
                <a:ext uri="{FF2B5EF4-FFF2-40B4-BE49-F238E27FC236}">
                  <a16:creationId xmlns:a16="http://schemas.microsoft.com/office/drawing/2014/main" id="{60FF3D02-42C9-CD43-B810-A4458099F99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98623" y="1950122"/>
              <a:ext cx="1229682" cy="1229682"/>
            </a:xfrm>
            <a:prstGeom prst="rect">
              <a:avLst/>
            </a:prstGeom>
          </p:spPr>
        </p:pic>
      </p:grpSp>
      <p:grpSp>
        <p:nvGrpSpPr>
          <p:cNvPr id="52" name="Group 51">
            <a:extLst>
              <a:ext uri="{FF2B5EF4-FFF2-40B4-BE49-F238E27FC236}">
                <a16:creationId xmlns:a16="http://schemas.microsoft.com/office/drawing/2014/main" id="{DBAB9E65-3C70-0E4E-9342-B9144471A8FD}"/>
              </a:ext>
            </a:extLst>
          </p:cNvPr>
          <p:cNvGrpSpPr/>
          <p:nvPr/>
        </p:nvGrpSpPr>
        <p:grpSpPr>
          <a:xfrm>
            <a:off x="4695745" y="2959249"/>
            <a:ext cx="985757" cy="985757"/>
            <a:chOff x="3657600" y="1884041"/>
            <a:chExt cx="1304144" cy="1304144"/>
          </a:xfrm>
        </p:grpSpPr>
        <p:sp>
          <p:nvSpPr>
            <p:cNvPr id="53" name="Oval 52">
              <a:extLst>
                <a:ext uri="{FF2B5EF4-FFF2-40B4-BE49-F238E27FC236}">
                  <a16:creationId xmlns:a16="http://schemas.microsoft.com/office/drawing/2014/main" id="{60DD4465-7767-C241-B07D-03EC35A535EA}"/>
                </a:ext>
              </a:extLst>
            </p:cNvPr>
            <p:cNvSpPr/>
            <p:nvPr/>
          </p:nvSpPr>
          <p:spPr>
            <a:xfrm>
              <a:off x="36576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Picture 53" descr="Unknown-7.png">
              <a:extLst>
                <a:ext uri="{FF2B5EF4-FFF2-40B4-BE49-F238E27FC236}">
                  <a16:creationId xmlns:a16="http://schemas.microsoft.com/office/drawing/2014/main" id="{8EF06584-3A38-E34D-8C1C-441822F473D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4025" y="1970449"/>
              <a:ext cx="1168065" cy="1168065"/>
            </a:xfrm>
            <a:prstGeom prst="rect">
              <a:avLst/>
            </a:prstGeom>
          </p:spPr>
        </p:pic>
      </p:grpSp>
      <p:grpSp>
        <p:nvGrpSpPr>
          <p:cNvPr id="55" name="Group 54">
            <a:extLst>
              <a:ext uri="{FF2B5EF4-FFF2-40B4-BE49-F238E27FC236}">
                <a16:creationId xmlns:a16="http://schemas.microsoft.com/office/drawing/2014/main" id="{464D4C78-9EE7-5943-A2AC-C329F544888D}"/>
              </a:ext>
            </a:extLst>
          </p:cNvPr>
          <p:cNvGrpSpPr/>
          <p:nvPr/>
        </p:nvGrpSpPr>
        <p:grpSpPr>
          <a:xfrm>
            <a:off x="6123276" y="2959249"/>
            <a:ext cx="985757" cy="985757"/>
            <a:chOff x="5334000" y="1884041"/>
            <a:chExt cx="1304144" cy="1304144"/>
          </a:xfrm>
        </p:grpSpPr>
        <p:sp>
          <p:nvSpPr>
            <p:cNvPr id="56" name="Oval 55">
              <a:extLst>
                <a:ext uri="{FF2B5EF4-FFF2-40B4-BE49-F238E27FC236}">
                  <a16:creationId xmlns:a16="http://schemas.microsoft.com/office/drawing/2014/main" id="{80466777-6509-2443-9D58-6417B0560C7A}"/>
                </a:ext>
              </a:extLst>
            </p:cNvPr>
            <p:cNvSpPr/>
            <p:nvPr/>
          </p:nvSpPr>
          <p:spPr>
            <a:xfrm>
              <a:off x="53340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 name="Picture 56" descr="Unknown-8.png">
              <a:extLst>
                <a:ext uri="{FF2B5EF4-FFF2-40B4-BE49-F238E27FC236}">
                  <a16:creationId xmlns:a16="http://schemas.microsoft.com/office/drawing/2014/main" id="{468B3135-F59E-F640-8D1F-AB7F9F45290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86694" y="1939101"/>
              <a:ext cx="1193988" cy="1193988"/>
            </a:xfrm>
            <a:prstGeom prst="rect">
              <a:avLst/>
            </a:prstGeom>
          </p:spPr>
        </p:pic>
      </p:grpSp>
      <p:grpSp>
        <p:nvGrpSpPr>
          <p:cNvPr id="58" name="Group 57">
            <a:extLst>
              <a:ext uri="{FF2B5EF4-FFF2-40B4-BE49-F238E27FC236}">
                <a16:creationId xmlns:a16="http://schemas.microsoft.com/office/drawing/2014/main" id="{3D226C61-84BC-504D-9280-40AB0DF87429}"/>
              </a:ext>
            </a:extLst>
          </p:cNvPr>
          <p:cNvGrpSpPr/>
          <p:nvPr/>
        </p:nvGrpSpPr>
        <p:grpSpPr>
          <a:xfrm>
            <a:off x="7548902" y="2945219"/>
            <a:ext cx="1018725" cy="1017899"/>
            <a:chOff x="6814383" y="1884041"/>
            <a:chExt cx="1347761" cy="1346668"/>
          </a:xfrm>
        </p:grpSpPr>
        <p:sp>
          <p:nvSpPr>
            <p:cNvPr id="59" name="Oval 58">
              <a:extLst>
                <a:ext uri="{FF2B5EF4-FFF2-40B4-BE49-F238E27FC236}">
                  <a16:creationId xmlns:a16="http://schemas.microsoft.com/office/drawing/2014/main" id="{1D4BE363-2ED2-554A-860A-E3BF13423908}"/>
                </a:ext>
              </a:extLst>
            </p:cNvPr>
            <p:cNvSpPr/>
            <p:nvPr/>
          </p:nvSpPr>
          <p:spPr>
            <a:xfrm>
              <a:off x="68580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2E1D447E-E830-2046-80D9-4F67C89A6F65}"/>
                </a:ext>
              </a:extLst>
            </p:cNvPr>
            <p:cNvGrpSpPr/>
            <p:nvPr/>
          </p:nvGrpSpPr>
          <p:grpSpPr>
            <a:xfrm>
              <a:off x="6814383" y="1896256"/>
              <a:ext cx="1334453" cy="1334453"/>
              <a:chOff x="7556396" y="1466915"/>
              <a:chExt cx="1449001" cy="1449001"/>
            </a:xfrm>
          </p:grpSpPr>
          <p:pic>
            <p:nvPicPr>
              <p:cNvPr id="61" name="Picture 60" descr="Unknown-9.png">
                <a:extLst>
                  <a:ext uri="{FF2B5EF4-FFF2-40B4-BE49-F238E27FC236}">
                    <a16:creationId xmlns:a16="http://schemas.microsoft.com/office/drawing/2014/main" id="{E8E050F3-15E1-8C44-A007-5D2A21443FB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56396" y="1466915"/>
                <a:ext cx="1449001" cy="1449001"/>
              </a:xfrm>
              <a:prstGeom prst="rect">
                <a:avLst/>
              </a:prstGeom>
            </p:spPr>
          </p:pic>
          <p:sp>
            <p:nvSpPr>
              <p:cNvPr id="62" name="Rectangle 61">
                <a:extLst>
                  <a:ext uri="{FF2B5EF4-FFF2-40B4-BE49-F238E27FC236}">
                    <a16:creationId xmlns:a16="http://schemas.microsoft.com/office/drawing/2014/main" id="{39BD79D2-D3D5-0944-92C8-000B36248270}"/>
                  </a:ext>
                </a:extLst>
              </p:cNvPr>
              <p:cNvSpPr/>
              <p:nvPr/>
            </p:nvSpPr>
            <p:spPr>
              <a:xfrm>
                <a:off x="8035095" y="2031286"/>
                <a:ext cx="513553" cy="1762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63" name="Rectangle 62">
            <a:extLst>
              <a:ext uri="{FF2B5EF4-FFF2-40B4-BE49-F238E27FC236}">
                <a16:creationId xmlns:a16="http://schemas.microsoft.com/office/drawing/2014/main" id="{2626B754-1BFB-5C48-B488-A853E28051A3}"/>
              </a:ext>
            </a:extLst>
          </p:cNvPr>
          <p:cNvSpPr/>
          <p:nvPr/>
        </p:nvSpPr>
        <p:spPr>
          <a:xfrm>
            <a:off x="4535498" y="3995261"/>
            <a:ext cx="1247235" cy="646331"/>
          </a:xfrm>
          <a:prstGeom prst="rect">
            <a:avLst/>
          </a:prstGeom>
        </p:spPr>
        <p:txBody>
          <a:bodyPr wrap="square">
            <a:spAutoFit/>
          </a:bodyPr>
          <a:lstStyle/>
          <a:p>
            <a:pPr algn="ctr"/>
            <a:r>
              <a:rPr lang="en-US" sz="1200" b="1" dirty="0">
                <a:latin typeface="Century Gothic" panose="020B0502020202020204" pitchFamily="34" charset="0"/>
                <a:cs typeface="Avenir Black"/>
              </a:rPr>
              <a:t>Hand Deformities  and Injuries</a:t>
            </a:r>
          </a:p>
        </p:txBody>
      </p:sp>
      <p:sp>
        <p:nvSpPr>
          <p:cNvPr id="64" name="Rectangle 63">
            <a:extLst>
              <a:ext uri="{FF2B5EF4-FFF2-40B4-BE49-F238E27FC236}">
                <a16:creationId xmlns:a16="http://schemas.microsoft.com/office/drawing/2014/main" id="{6D38998A-94A4-5B45-8A62-D1652481EDDA}"/>
              </a:ext>
            </a:extLst>
          </p:cNvPr>
          <p:cNvSpPr/>
          <p:nvPr/>
        </p:nvSpPr>
        <p:spPr>
          <a:xfrm>
            <a:off x="6968505" y="3990825"/>
            <a:ext cx="1941045" cy="815608"/>
          </a:xfrm>
          <a:prstGeom prst="rect">
            <a:avLst/>
          </a:prstGeom>
        </p:spPr>
        <p:txBody>
          <a:bodyPr wrap="square">
            <a:spAutoFit/>
          </a:bodyPr>
          <a:lstStyle/>
          <a:p>
            <a:pPr algn="ctr"/>
            <a:r>
              <a:rPr lang="en-US" sz="1200" b="1" dirty="0">
                <a:latin typeface="Century Gothic" panose="020B0502020202020204" pitchFamily="34" charset="0"/>
                <a:cs typeface="Avenir Black"/>
              </a:rPr>
              <a:t>Post-Mastectomy</a:t>
            </a:r>
          </a:p>
          <a:p>
            <a:pPr algn="ctr"/>
            <a:r>
              <a:rPr lang="en-US" sz="1200" b="1" dirty="0">
                <a:latin typeface="Century Gothic" panose="020B0502020202020204" pitchFamily="34" charset="0"/>
                <a:cs typeface="Avenir Black"/>
              </a:rPr>
              <a:t>Breast</a:t>
            </a:r>
          </a:p>
          <a:p>
            <a:pPr algn="ctr"/>
            <a:r>
              <a:rPr lang="en-US" sz="1200" b="1" dirty="0">
                <a:latin typeface="Century Gothic" panose="020B0502020202020204" pitchFamily="34" charset="0"/>
                <a:cs typeface="Avenir Black"/>
              </a:rPr>
              <a:t>Reconstruction</a:t>
            </a:r>
          </a:p>
          <a:p>
            <a:pPr algn="ctr"/>
            <a:endParaRPr lang="en-US" sz="1100" b="1" dirty="0">
              <a:latin typeface="Century Gothic" panose="020B0502020202020204" pitchFamily="34" charset="0"/>
              <a:cs typeface="Avenir Black"/>
            </a:endParaRPr>
          </a:p>
        </p:txBody>
      </p:sp>
      <p:sp>
        <p:nvSpPr>
          <p:cNvPr id="65" name="Rectangle 64">
            <a:extLst>
              <a:ext uri="{FF2B5EF4-FFF2-40B4-BE49-F238E27FC236}">
                <a16:creationId xmlns:a16="http://schemas.microsoft.com/office/drawing/2014/main" id="{0F3016CE-D164-B24E-9D97-0AF685CEB29F}"/>
              </a:ext>
            </a:extLst>
          </p:cNvPr>
          <p:cNvSpPr/>
          <p:nvPr/>
        </p:nvSpPr>
        <p:spPr>
          <a:xfrm>
            <a:off x="6079067" y="3995261"/>
            <a:ext cx="1015195" cy="461665"/>
          </a:xfrm>
          <a:prstGeom prst="rect">
            <a:avLst/>
          </a:prstGeom>
        </p:spPr>
        <p:txBody>
          <a:bodyPr wrap="square">
            <a:spAutoFit/>
          </a:bodyPr>
          <a:lstStyle/>
          <a:p>
            <a:pPr algn="ctr"/>
            <a:r>
              <a:rPr lang="en-US" sz="1200" b="1" dirty="0">
                <a:latin typeface="Century Gothic" panose="020B0502020202020204" pitchFamily="34" charset="0"/>
                <a:cs typeface="Avenir Black"/>
              </a:rPr>
              <a:t>Ear Deformities</a:t>
            </a:r>
          </a:p>
        </p:txBody>
      </p:sp>
      <p:sp>
        <p:nvSpPr>
          <p:cNvPr id="66" name="Rectangle 65">
            <a:extLst>
              <a:ext uri="{FF2B5EF4-FFF2-40B4-BE49-F238E27FC236}">
                <a16:creationId xmlns:a16="http://schemas.microsoft.com/office/drawing/2014/main" id="{4EB27828-1DDC-A242-AD59-4909B961746B}"/>
              </a:ext>
            </a:extLst>
          </p:cNvPr>
          <p:cNvSpPr/>
          <p:nvPr/>
        </p:nvSpPr>
        <p:spPr>
          <a:xfrm>
            <a:off x="5726989" y="2125190"/>
            <a:ext cx="1710580" cy="461665"/>
          </a:xfrm>
          <a:prstGeom prst="rect">
            <a:avLst/>
          </a:prstGeom>
        </p:spPr>
        <p:txBody>
          <a:bodyPr wrap="square">
            <a:spAutoFit/>
          </a:bodyPr>
          <a:lstStyle/>
          <a:p>
            <a:pPr algn="ctr"/>
            <a:r>
              <a:rPr lang="en-US" sz="1200" b="1" dirty="0">
                <a:latin typeface="Century Gothic" panose="020B0502020202020204" pitchFamily="34" charset="0"/>
                <a:cs typeface="Avenir Black"/>
              </a:rPr>
              <a:t>Burn Scar </a:t>
            </a:r>
            <a:br>
              <a:rPr lang="en-US" sz="1200" b="1" dirty="0">
                <a:latin typeface="Century Gothic" panose="020B0502020202020204" pitchFamily="34" charset="0"/>
                <a:cs typeface="Avenir Black"/>
              </a:rPr>
            </a:br>
            <a:r>
              <a:rPr lang="en-US" sz="1200" b="1" dirty="0">
                <a:latin typeface="Century Gothic" panose="020B0502020202020204" pitchFamily="34" charset="0"/>
                <a:cs typeface="Avenir Black"/>
              </a:rPr>
              <a:t>Contractures</a:t>
            </a:r>
          </a:p>
        </p:txBody>
      </p:sp>
      <p:sp>
        <p:nvSpPr>
          <p:cNvPr id="67" name="Rectangle 66">
            <a:extLst>
              <a:ext uri="{FF2B5EF4-FFF2-40B4-BE49-F238E27FC236}">
                <a16:creationId xmlns:a16="http://schemas.microsoft.com/office/drawing/2014/main" id="{440E8CC2-E944-3842-96F7-25496F2AEEB0}"/>
              </a:ext>
            </a:extLst>
          </p:cNvPr>
          <p:cNvSpPr/>
          <p:nvPr/>
        </p:nvSpPr>
        <p:spPr>
          <a:xfrm>
            <a:off x="4783660" y="2125190"/>
            <a:ext cx="701467" cy="461665"/>
          </a:xfrm>
          <a:prstGeom prst="rect">
            <a:avLst/>
          </a:prstGeom>
        </p:spPr>
        <p:txBody>
          <a:bodyPr wrap="square">
            <a:spAutoFit/>
          </a:bodyPr>
          <a:lstStyle/>
          <a:p>
            <a:pPr algn="ctr"/>
            <a:r>
              <a:rPr lang="en-US" sz="1200" b="1" dirty="0">
                <a:latin typeface="Century Gothic" panose="020B0502020202020204" pitchFamily="34" charset="0"/>
                <a:cs typeface="Avenir Black"/>
              </a:rPr>
              <a:t>Acute</a:t>
            </a:r>
          </a:p>
          <a:p>
            <a:pPr algn="ctr"/>
            <a:r>
              <a:rPr lang="en-US" sz="1200" b="1" dirty="0">
                <a:latin typeface="Century Gothic" panose="020B0502020202020204" pitchFamily="34" charset="0"/>
                <a:cs typeface="Avenir Black"/>
              </a:rPr>
              <a:t>Burns</a:t>
            </a:r>
          </a:p>
        </p:txBody>
      </p:sp>
      <p:sp>
        <p:nvSpPr>
          <p:cNvPr id="68" name="Rectangle 67">
            <a:extLst>
              <a:ext uri="{FF2B5EF4-FFF2-40B4-BE49-F238E27FC236}">
                <a16:creationId xmlns:a16="http://schemas.microsoft.com/office/drawing/2014/main" id="{B69C0CA8-68E7-AC49-B97C-FA241AC09966}"/>
              </a:ext>
            </a:extLst>
          </p:cNvPr>
          <p:cNvSpPr/>
          <p:nvPr/>
        </p:nvSpPr>
        <p:spPr>
          <a:xfrm>
            <a:off x="7379224" y="2125190"/>
            <a:ext cx="1297765" cy="461665"/>
          </a:xfrm>
          <a:prstGeom prst="rect">
            <a:avLst/>
          </a:prstGeom>
        </p:spPr>
        <p:txBody>
          <a:bodyPr wrap="square">
            <a:spAutoFit/>
          </a:bodyPr>
          <a:lstStyle/>
          <a:p>
            <a:pPr algn="ctr"/>
            <a:r>
              <a:rPr lang="en-US" sz="1200" b="1" dirty="0">
                <a:latin typeface="Century Gothic" panose="020B0502020202020204" pitchFamily="34" charset="0"/>
                <a:cs typeface="Avenir Black"/>
              </a:rPr>
              <a:t>Cleft Lip and Palate</a:t>
            </a:r>
          </a:p>
        </p:txBody>
      </p:sp>
      <p:sp>
        <p:nvSpPr>
          <p:cNvPr id="2" name="TextBox 1">
            <a:extLst>
              <a:ext uri="{FF2B5EF4-FFF2-40B4-BE49-F238E27FC236}">
                <a16:creationId xmlns:a16="http://schemas.microsoft.com/office/drawing/2014/main" id="{3DF0F98D-DDB8-8F4A-B653-93F81341FD7E}"/>
              </a:ext>
            </a:extLst>
          </p:cNvPr>
          <p:cNvSpPr txBox="1"/>
          <p:nvPr/>
        </p:nvSpPr>
        <p:spPr>
          <a:xfrm>
            <a:off x="7740502" y="-744279"/>
            <a:ext cx="184731" cy="369332"/>
          </a:xfrm>
          <a:prstGeom prst="rect">
            <a:avLst/>
          </a:prstGeom>
          <a:noFill/>
        </p:spPr>
        <p:txBody>
          <a:bodyPr wrap="none" rtlCol="0">
            <a:spAutoFit/>
          </a:bodyPr>
          <a:lstStyle/>
          <a:p>
            <a:endParaRPr lang="en-US"/>
          </a:p>
        </p:txBody>
      </p:sp>
      <p:sp>
        <p:nvSpPr>
          <p:cNvPr id="41" name="Title 2">
            <a:extLst>
              <a:ext uri="{FF2B5EF4-FFF2-40B4-BE49-F238E27FC236}">
                <a16:creationId xmlns:a16="http://schemas.microsoft.com/office/drawing/2014/main" id="{F03D5936-E5D1-DA4A-83EF-B13227D82AF1}"/>
              </a:ext>
            </a:extLst>
          </p:cNvPr>
          <p:cNvSpPr txBox="1">
            <a:spLocks/>
          </p:cNvSpPr>
          <p:nvPr/>
        </p:nvSpPr>
        <p:spPr>
          <a:xfrm>
            <a:off x="318351" y="2710379"/>
            <a:ext cx="3771050" cy="14840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1800" dirty="0"/>
              <a:t>Complex traumatic injuries, acute burns, and disfigurement as a result of </a:t>
            </a:r>
            <a:r>
              <a:rPr lang="en-US" sz="1800"/>
              <a:t>burn scar contractures</a:t>
            </a:r>
            <a:r>
              <a:rPr lang="en-US" sz="1800" dirty="0"/>
              <a:t>, cancer and congenital deformities.</a:t>
            </a:r>
            <a:endParaRPr lang="en-US" sz="1800" dirty="0">
              <a:latin typeface="Century Gothic" panose="020B0502020202020204" pitchFamily="34" charset="0"/>
            </a:endParaRPr>
          </a:p>
        </p:txBody>
      </p:sp>
      <p:pic>
        <p:nvPicPr>
          <p:cNvPr id="6" name="Picture 5" descr="A logo for a mission plasticos&#10;&#10;Description automatically generated">
            <a:extLst>
              <a:ext uri="{FF2B5EF4-FFF2-40B4-BE49-F238E27FC236}">
                <a16:creationId xmlns:a16="http://schemas.microsoft.com/office/drawing/2014/main" id="{501F2EA3-6015-76E0-739E-8AF2BDEE01A9}"/>
              </a:ext>
            </a:extLst>
          </p:cNvPr>
          <p:cNvPicPr>
            <a:picLocks noChangeAspect="1"/>
          </p:cNvPicPr>
          <p:nvPr/>
        </p:nvPicPr>
        <p:blipFill>
          <a:blip r:embed="rId14"/>
          <a:stretch>
            <a:fillRect/>
          </a:stretch>
        </p:blipFill>
        <p:spPr>
          <a:xfrm>
            <a:off x="8407626" y="194210"/>
            <a:ext cx="485521" cy="500316"/>
          </a:xfrm>
          <a:prstGeom prst="rect">
            <a:avLst/>
          </a:prstGeom>
        </p:spPr>
      </p:pic>
    </p:spTree>
    <p:extLst>
      <p:ext uri="{BB962C8B-B14F-4D97-AF65-F5344CB8AC3E}">
        <p14:creationId xmlns:p14="http://schemas.microsoft.com/office/powerpoint/2010/main" val="3089544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AF92A-4C26-2745-86DB-BF3C9625AD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281" y="134622"/>
            <a:ext cx="8822724" cy="4874240"/>
          </a:xfrm>
          <a:prstGeom prst="rect">
            <a:avLst/>
          </a:prstGeom>
        </p:spPr>
      </p:pic>
      <p:pic>
        <p:nvPicPr>
          <p:cNvPr id="12" name="Picture 11">
            <a:extLst>
              <a:ext uri="{FF2B5EF4-FFF2-40B4-BE49-F238E27FC236}">
                <a16:creationId xmlns:a16="http://schemas.microsoft.com/office/drawing/2014/main" id="{AFD05979-B3E3-E34A-B95C-C4253A3FAE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13" name="Picture 12">
            <a:extLst>
              <a:ext uri="{FF2B5EF4-FFF2-40B4-BE49-F238E27FC236}">
                <a16:creationId xmlns:a16="http://schemas.microsoft.com/office/drawing/2014/main" id="{F0A9643E-C7CB-EB4D-A7AB-F05417A37D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35" name="Picture 34">
            <a:extLst>
              <a:ext uri="{FF2B5EF4-FFF2-40B4-BE49-F238E27FC236}">
                <a16:creationId xmlns:a16="http://schemas.microsoft.com/office/drawing/2014/main" id="{072F483F-5129-B84C-8FDE-125577D6C799}"/>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3739978" y="131805"/>
            <a:ext cx="5231026" cy="4884232"/>
          </a:xfrm>
          <a:prstGeom prst="rect">
            <a:avLst/>
          </a:prstGeom>
        </p:spPr>
      </p:pic>
      <p:sp>
        <p:nvSpPr>
          <p:cNvPr id="4" name="Title 3"/>
          <p:cNvSpPr>
            <a:spLocks noGrp="1"/>
          </p:cNvSpPr>
          <p:nvPr>
            <p:ph type="title"/>
          </p:nvPr>
        </p:nvSpPr>
        <p:spPr>
          <a:xfrm>
            <a:off x="318264" y="1423572"/>
            <a:ext cx="4414602" cy="983858"/>
          </a:xfrm>
        </p:spPr>
        <p:txBody>
          <a:bodyPr>
            <a:noAutofit/>
          </a:bodyPr>
          <a:lstStyle/>
          <a:p>
            <a:r>
              <a:rPr lang="en-US" sz="2800" dirty="0">
                <a:latin typeface="Century Gothic" panose="020B0502020202020204" pitchFamily="34" charset="0"/>
              </a:rPr>
              <a:t>How We Train</a:t>
            </a:r>
          </a:p>
        </p:txBody>
      </p:sp>
      <p:pic>
        <p:nvPicPr>
          <p:cNvPr id="17" name="Picture 16">
            <a:extLst>
              <a:ext uri="{FF2B5EF4-FFF2-40B4-BE49-F238E27FC236}">
                <a16:creationId xmlns:a16="http://schemas.microsoft.com/office/drawing/2014/main" id="{F3824B40-FCBB-B14E-9B3A-5CF5FB03FDD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8" name="Slide Number Placeholder 5">
            <a:extLst>
              <a:ext uri="{FF2B5EF4-FFF2-40B4-BE49-F238E27FC236}">
                <a16:creationId xmlns:a16="http://schemas.microsoft.com/office/drawing/2014/main" id="{002E57F5-92E1-224D-A0E0-EDD1CFA33D53}"/>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6</a:t>
            </a:fld>
            <a:endParaRPr lang="en-US" dirty="0">
              <a:solidFill>
                <a:schemeClr val="bg1"/>
              </a:solidFill>
            </a:endParaRPr>
          </a:p>
        </p:txBody>
      </p:sp>
      <p:sp>
        <p:nvSpPr>
          <p:cNvPr id="2" name="TextBox 1">
            <a:extLst>
              <a:ext uri="{FF2B5EF4-FFF2-40B4-BE49-F238E27FC236}">
                <a16:creationId xmlns:a16="http://schemas.microsoft.com/office/drawing/2014/main" id="{3DF0F98D-DDB8-8F4A-B653-93F81341FD7E}"/>
              </a:ext>
            </a:extLst>
          </p:cNvPr>
          <p:cNvSpPr txBox="1"/>
          <p:nvPr/>
        </p:nvSpPr>
        <p:spPr>
          <a:xfrm>
            <a:off x="7740502" y="-744279"/>
            <a:ext cx="184731" cy="369332"/>
          </a:xfrm>
          <a:prstGeom prst="rect">
            <a:avLst/>
          </a:prstGeom>
          <a:noFill/>
        </p:spPr>
        <p:txBody>
          <a:bodyPr wrap="none" rtlCol="0">
            <a:spAutoFit/>
          </a:bodyPr>
          <a:lstStyle/>
          <a:p>
            <a:endParaRPr lang="en-US"/>
          </a:p>
        </p:txBody>
      </p:sp>
      <p:sp>
        <p:nvSpPr>
          <p:cNvPr id="41" name="Title 2">
            <a:extLst>
              <a:ext uri="{FF2B5EF4-FFF2-40B4-BE49-F238E27FC236}">
                <a16:creationId xmlns:a16="http://schemas.microsoft.com/office/drawing/2014/main" id="{F03D5936-E5D1-DA4A-83EF-B13227D82AF1}"/>
              </a:ext>
            </a:extLst>
          </p:cNvPr>
          <p:cNvSpPr txBox="1">
            <a:spLocks/>
          </p:cNvSpPr>
          <p:nvPr/>
        </p:nvSpPr>
        <p:spPr>
          <a:xfrm>
            <a:off x="318350" y="2168272"/>
            <a:ext cx="3522129" cy="1484026"/>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1200" dirty="0"/>
              <a:t>Mission </a:t>
            </a:r>
            <a:r>
              <a:rPr lang="en-US" sz="1200" dirty="0" err="1"/>
              <a:t>Plasticos</a:t>
            </a:r>
            <a:r>
              <a:rPr lang="en-US" sz="1200" dirty="0"/>
              <a:t> is </a:t>
            </a:r>
            <a:r>
              <a:rPr lang="en-US" sz="1200" b="1" dirty="0"/>
              <a:t>equipping and empowering local health care teams </a:t>
            </a:r>
            <a:r>
              <a:rPr lang="en-US" sz="1200" dirty="0"/>
              <a:t>to transform lives In their local communities, ensuring </a:t>
            </a:r>
            <a:r>
              <a:rPr lang="en-US" sz="1200" b="1" dirty="0"/>
              <a:t>sustainable and optimal outcomes. </a:t>
            </a:r>
          </a:p>
          <a:p>
            <a:endParaRPr lang="en-US" sz="1200" b="1" dirty="0"/>
          </a:p>
          <a:p>
            <a:pPr>
              <a:spcAft>
                <a:spcPts val="400"/>
              </a:spcAft>
            </a:pPr>
            <a:r>
              <a:rPr lang="en-US" sz="1200" b="1" dirty="0"/>
              <a:t>We offer:  </a:t>
            </a:r>
          </a:p>
          <a:p>
            <a:pPr marL="173736" indent="-173736">
              <a:spcAft>
                <a:spcPts val="400"/>
              </a:spcAft>
              <a:buFont typeface="Arial" panose="020B0604020202020204" pitchFamily="34" charset="0"/>
              <a:buChar char="•"/>
            </a:pPr>
            <a:r>
              <a:rPr lang="en-US" sz="1200" dirty="0"/>
              <a:t>Hands-on advanced </a:t>
            </a:r>
            <a:br>
              <a:rPr lang="en-US" sz="1200" dirty="0"/>
            </a:br>
            <a:r>
              <a:rPr lang="en-US" sz="1200" dirty="0"/>
              <a:t>surgical training</a:t>
            </a:r>
          </a:p>
          <a:p>
            <a:pPr marL="173736" indent="-173736">
              <a:spcAft>
                <a:spcPts val="400"/>
              </a:spcAft>
              <a:buFont typeface="Arial" panose="020B0604020202020204" pitchFamily="34" charset="0"/>
              <a:buChar char="•"/>
            </a:pPr>
            <a:r>
              <a:rPr lang="en-US" sz="1200" dirty="0"/>
              <a:t>Education on best practices</a:t>
            </a:r>
          </a:p>
          <a:p>
            <a:pPr marL="173736" indent="-173736">
              <a:spcAft>
                <a:spcPts val="400"/>
              </a:spcAft>
              <a:buFont typeface="Arial" panose="020B0604020202020204" pitchFamily="34" charset="0"/>
              <a:buChar char="•"/>
            </a:pPr>
            <a:r>
              <a:rPr lang="en-US" sz="1200" dirty="0"/>
              <a:t>Follow-up visits</a:t>
            </a:r>
          </a:p>
          <a:p>
            <a:pPr marL="173736" indent="-173736">
              <a:spcAft>
                <a:spcPts val="400"/>
              </a:spcAft>
              <a:buFont typeface="Arial" panose="020B0604020202020204" pitchFamily="34" charset="0"/>
              <a:buChar char="•"/>
            </a:pPr>
            <a:r>
              <a:rPr lang="en-US" sz="1200" dirty="0"/>
              <a:t>Annual oversight and </a:t>
            </a:r>
            <a:br>
              <a:rPr lang="en-US" sz="1200" dirty="0"/>
            </a:br>
            <a:r>
              <a:rPr lang="en-US" sz="1200" dirty="0"/>
              <a:t>prevention strategies</a:t>
            </a:r>
            <a:endParaRPr lang="en-US" sz="1200" b="1" dirty="0"/>
          </a:p>
        </p:txBody>
      </p:sp>
      <p:grpSp>
        <p:nvGrpSpPr>
          <p:cNvPr id="36" name="Group 35">
            <a:extLst>
              <a:ext uri="{FF2B5EF4-FFF2-40B4-BE49-F238E27FC236}">
                <a16:creationId xmlns:a16="http://schemas.microsoft.com/office/drawing/2014/main" id="{195E61D5-FCE8-1B4E-BB3B-50D850121F75}"/>
              </a:ext>
            </a:extLst>
          </p:cNvPr>
          <p:cNvGrpSpPr/>
          <p:nvPr/>
        </p:nvGrpSpPr>
        <p:grpSpPr>
          <a:xfrm>
            <a:off x="4408714" y="495224"/>
            <a:ext cx="4562137" cy="4012785"/>
            <a:chOff x="4434293" y="633840"/>
            <a:chExt cx="4120806" cy="3624597"/>
          </a:xfrm>
        </p:grpSpPr>
        <p:pic>
          <p:nvPicPr>
            <p:cNvPr id="8" name="Picture 7">
              <a:extLst>
                <a:ext uri="{FF2B5EF4-FFF2-40B4-BE49-F238E27FC236}">
                  <a16:creationId xmlns:a16="http://schemas.microsoft.com/office/drawing/2014/main" id="{2A40E8F8-33A6-7646-893A-946715E4B32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84333" y="3100200"/>
              <a:ext cx="868678" cy="1158237"/>
            </a:xfrm>
            <a:prstGeom prst="rect">
              <a:avLst/>
            </a:prstGeom>
          </p:spPr>
        </p:pic>
        <p:pic>
          <p:nvPicPr>
            <p:cNvPr id="10" name="Picture 9">
              <a:extLst>
                <a:ext uri="{FF2B5EF4-FFF2-40B4-BE49-F238E27FC236}">
                  <a16:creationId xmlns:a16="http://schemas.microsoft.com/office/drawing/2014/main" id="{D82481CA-71C1-C641-9F92-75AA23BD54C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78828" y="634484"/>
              <a:ext cx="1619349" cy="1214512"/>
            </a:xfrm>
            <a:prstGeom prst="rect">
              <a:avLst/>
            </a:prstGeom>
          </p:spPr>
        </p:pic>
        <p:pic>
          <p:nvPicPr>
            <p:cNvPr id="14" name="Picture 13">
              <a:extLst>
                <a:ext uri="{FF2B5EF4-FFF2-40B4-BE49-F238E27FC236}">
                  <a16:creationId xmlns:a16="http://schemas.microsoft.com/office/drawing/2014/main" id="{E70659D8-EA6E-8E47-93B1-EBAC366A5C0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71815" y="1889881"/>
              <a:ext cx="1552360" cy="1164270"/>
            </a:xfrm>
            <a:prstGeom prst="rect">
              <a:avLst/>
            </a:prstGeom>
          </p:spPr>
        </p:pic>
        <p:pic>
          <p:nvPicPr>
            <p:cNvPr id="20" name="Picture 19">
              <a:extLst>
                <a:ext uri="{FF2B5EF4-FFF2-40B4-BE49-F238E27FC236}">
                  <a16:creationId xmlns:a16="http://schemas.microsoft.com/office/drawing/2014/main" id="{26CB2C13-7CBE-C949-95F6-3917DA4D100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34293" y="3102347"/>
              <a:ext cx="1538187" cy="1153640"/>
            </a:xfrm>
            <a:prstGeom prst="rect">
              <a:avLst/>
            </a:prstGeom>
          </p:spPr>
        </p:pic>
        <p:pic>
          <p:nvPicPr>
            <p:cNvPr id="22" name="Picture 21">
              <a:extLst>
                <a:ext uri="{FF2B5EF4-FFF2-40B4-BE49-F238E27FC236}">
                  <a16:creationId xmlns:a16="http://schemas.microsoft.com/office/drawing/2014/main" id="{755DEB1A-A94D-C547-AA56-D8F293EA008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13704" y="3100537"/>
              <a:ext cx="1628794" cy="1156444"/>
            </a:xfrm>
            <a:prstGeom prst="rect">
              <a:avLst/>
            </a:prstGeom>
          </p:spPr>
        </p:pic>
        <p:pic>
          <p:nvPicPr>
            <p:cNvPr id="30" name="Picture 29">
              <a:extLst>
                <a:ext uri="{FF2B5EF4-FFF2-40B4-BE49-F238E27FC236}">
                  <a16:creationId xmlns:a16="http://schemas.microsoft.com/office/drawing/2014/main" id="{538F8CDF-B299-9B47-A2E2-59A3CF17191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75147" y="1886735"/>
              <a:ext cx="2079952" cy="1169973"/>
            </a:xfrm>
            <a:prstGeom prst="rect">
              <a:avLst/>
            </a:prstGeom>
          </p:spPr>
        </p:pic>
        <p:pic>
          <p:nvPicPr>
            <p:cNvPr id="34" name="Picture 33">
              <a:extLst>
                <a:ext uri="{FF2B5EF4-FFF2-40B4-BE49-F238E27FC236}">
                  <a16:creationId xmlns:a16="http://schemas.microsoft.com/office/drawing/2014/main" id="{712EBB19-8402-324D-BAD8-BC9E09BB4C8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943444" y="633840"/>
              <a:ext cx="1607630" cy="1205722"/>
            </a:xfrm>
            <a:prstGeom prst="rect">
              <a:avLst/>
            </a:prstGeom>
          </p:spPr>
        </p:pic>
      </p:grpSp>
      <p:pic>
        <p:nvPicPr>
          <p:cNvPr id="6" name="Picture 5" descr="A logo for a mission plasticos&#10;&#10;Description automatically generated">
            <a:extLst>
              <a:ext uri="{FF2B5EF4-FFF2-40B4-BE49-F238E27FC236}">
                <a16:creationId xmlns:a16="http://schemas.microsoft.com/office/drawing/2014/main" id="{2BF77EC1-EFA8-BB7E-4BA5-FFF1BADEFB49}"/>
              </a:ext>
            </a:extLst>
          </p:cNvPr>
          <p:cNvPicPr>
            <a:picLocks noChangeAspect="1"/>
          </p:cNvPicPr>
          <p:nvPr/>
        </p:nvPicPr>
        <p:blipFill>
          <a:blip r:embed="rId15"/>
          <a:stretch>
            <a:fillRect/>
          </a:stretch>
        </p:blipFill>
        <p:spPr>
          <a:xfrm>
            <a:off x="8407626" y="194210"/>
            <a:ext cx="485521" cy="500316"/>
          </a:xfrm>
          <a:prstGeom prst="rect">
            <a:avLst/>
          </a:prstGeom>
        </p:spPr>
      </p:pic>
    </p:spTree>
    <p:extLst>
      <p:ext uri="{BB962C8B-B14F-4D97-AF65-F5344CB8AC3E}">
        <p14:creationId xmlns:p14="http://schemas.microsoft.com/office/powerpoint/2010/main" val="3475372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DB03B25-8176-EC4F-8A6C-72735A8AA6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9016" y="154426"/>
            <a:ext cx="8830092" cy="4838198"/>
          </a:xfrm>
          <a:prstGeom prst="rect">
            <a:avLst/>
          </a:prstGeom>
        </p:spPr>
      </p:pic>
      <p:pic>
        <p:nvPicPr>
          <p:cNvPr id="35" name="Picture 34">
            <a:extLst>
              <a:ext uri="{FF2B5EF4-FFF2-40B4-BE49-F238E27FC236}">
                <a16:creationId xmlns:a16="http://schemas.microsoft.com/office/drawing/2014/main" id="{EF905C9A-2753-A240-A154-0C6D72708962}"/>
              </a:ext>
            </a:extLst>
          </p:cNvPr>
          <p:cNvPicPr>
            <a:picLocks noChangeAspect="1"/>
          </p:cNvPicPr>
          <p:nvPr/>
        </p:nvPicPr>
        <p:blipFill rotWithShape="1">
          <a:blip r:embed="rId3" cstate="screen">
            <a:alphaModFix amt="48000"/>
            <a:extLst>
              <a:ext uri="{28A0092B-C50C-407E-A947-70E740481C1C}">
                <a14:useLocalDpi xmlns:a14="http://schemas.microsoft.com/office/drawing/2010/main"/>
              </a:ext>
            </a:extLst>
          </a:blip>
          <a:srcRect/>
          <a:stretch/>
        </p:blipFill>
        <p:spPr>
          <a:xfrm>
            <a:off x="539631" y="0"/>
            <a:ext cx="8604369" cy="5010912"/>
          </a:xfrm>
          <a:prstGeom prst="rect">
            <a:avLst/>
          </a:prstGeom>
        </p:spPr>
      </p:pic>
      <p:pic>
        <p:nvPicPr>
          <p:cNvPr id="70" name="Picture 69">
            <a:extLst>
              <a:ext uri="{FF2B5EF4-FFF2-40B4-BE49-F238E27FC236}">
                <a16:creationId xmlns:a16="http://schemas.microsoft.com/office/drawing/2014/main" id="{C6019243-3522-C445-B2DA-C8ED733FA8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71" name="Picture 70">
            <a:extLst>
              <a:ext uri="{FF2B5EF4-FFF2-40B4-BE49-F238E27FC236}">
                <a16:creationId xmlns:a16="http://schemas.microsoft.com/office/drawing/2014/main" id="{0C890853-62FC-CB4D-AFF5-E3840746C2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72" name="Picture 71">
            <a:extLst>
              <a:ext uri="{FF2B5EF4-FFF2-40B4-BE49-F238E27FC236}">
                <a16:creationId xmlns:a16="http://schemas.microsoft.com/office/drawing/2014/main" id="{FB738E5A-9996-3041-A033-A2093F1B0C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73" name="Slide Number Placeholder 5">
            <a:extLst>
              <a:ext uri="{FF2B5EF4-FFF2-40B4-BE49-F238E27FC236}">
                <a16:creationId xmlns:a16="http://schemas.microsoft.com/office/drawing/2014/main" id="{EEA4F984-ED69-784E-B105-1D640A0EA04D}"/>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7</a:t>
            </a:fld>
            <a:endParaRPr lang="en-US" dirty="0">
              <a:solidFill>
                <a:schemeClr val="bg1"/>
              </a:solidFill>
            </a:endParaRPr>
          </a:p>
        </p:txBody>
      </p:sp>
      <p:sp>
        <p:nvSpPr>
          <p:cNvPr id="38" name="Title 2">
            <a:extLst>
              <a:ext uri="{FF2B5EF4-FFF2-40B4-BE49-F238E27FC236}">
                <a16:creationId xmlns:a16="http://schemas.microsoft.com/office/drawing/2014/main" id="{E908BDA1-7122-AE46-B6F6-BD90EF668BF0}"/>
              </a:ext>
            </a:extLst>
          </p:cNvPr>
          <p:cNvSpPr txBox="1">
            <a:spLocks/>
          </p:cNvSpPr>
          <p:nvPr/>
        </p:nvSpPr>
        <p:spPr>
          <a:xfrm>
            <a:off x="486137" y="2438271"/>
            <a:ext cx="4838218" cy="1734967"/>
          </a:xfrm>
          <a:prstGeom prst="rect">
            <a:avLst/>
          </a:prstGeom>
        </p:spPr>
        <p:txBody>
          <a:bodyP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2400" dirty="0">
                <a:latin typeface="Century Gothic" panose="020B0502020202020204" pitchFamily="34" charset="0"/>
              </a:rPr>
              <a:t>The </a:t>
            </a:r>
            <a:r>
              <a:rPr lang="en-US" sz="2400" dirty="0" err="1">
                <a:latin typeface="Century Gothic" panose="020B0502020202020204" pitchFamily="34" charset="0"/>
              </a:rPr>
              <a:t>Plasticos</a:t>
            </a:r>
            <a:r>
              <a:rPr lang="en-US" sz="2400" dirty="0">
                <a:latin typeface="Century Gothic" panose="020B0502020202020204" pitchFamily="34" charset="0"/>
              </a:rPr>
              <a:t> Effect:</a:t>
            </a:r>
          </a:p>
          <a:p>
            <a:r>
              <a:rPr lang="en-US" sz="2400" dirty="0">
                <a:latin typeface="Century Gothic" panose="020B0502020202020204" pitchFamily="34" charset="0"/>
              </a:rPr>
              <a:t>A Legacy of </a:t>
            </a:r>
          </a:p>
          <a:p>
            <a:r>
              <a:rPr lang="en-US" sz="2400" dirty="0">
                <a:latin typeface="Century Gothic" panose="020B0502020202020204" pitchFamily="34" charset="0"/>
              </a:rPr>
              <a:t>Transformation</a:t>
            </a:r>
          </a:p>
        </p:txBody>
      </p:sp>
      <p:grpSp>
        <p:nvGrpSpPr>
          <p:cNvPr id="39" name="Group 38">
            <a:extLst>
              <a:ext uri="{FF2B5EF4-FFF2-40B4-BE49-F238E27FC236}">
                <a16:creationId xmlns:a16="http://schemas.microsoft.com/office/drawing/2014/main" id="{FD23ACEA-0DAB-0641-924B-2FF8F3082B3C}"/>
              </a:ext>
            </a:extLst>
          </p:cNvPr>
          <p:cNvGrpSpPr/>
          <p:nvPr/>
        </p:nvGrpSpPr>
        <p:grpSpPr>
          <a:xfrm>
            <a:off x="4080634" y="411685"/>
            <a:ext cx="6026412" cy="4317765"/>
            <a:chOff x="4080634" y="411685"/>
            <a:chExt cx="6026412" cy="4317765"/>
          </a:xfrm>
        </p:grpSpPr>
        <p:sp>
          <p:nvSpPr>
            <p:cNvPr id="40" name="Content Placeholder 2">
              <a:extLst>
                <a:ext uri="{FF2B5EF4-FFF2-40B4-BE49-F238E27FC236}">
                  <a16:creationId xmlns:a16="http://schemas.microsoft.com/office/drawing/2014/main" id="{46E65833-788E-ED4C-AEDB-5A1663776288}"/>
                </a:ext>
              </a:extLst>
            </p:cNvPr>
            <p:cNvSpPr txBox="1">
              <a:spLocks/>
            </p:cNvSpPr>
            <p:nvPr/>
          </p:nvSpPr>
          <p:spPr>
            <a:xfrm>
              <a:off x="5100314" y="3976183"/>
              <a:ext cx="3936368" cy="7532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i="1" dirty="0">
                  <a:solidFill>
                    <a:schemeClr val="bg1"/>
                  </a:solidFill>
                  <a:latin typeface="HelveticaNeueLT Std Med" panose="020B0604020202020204" pitchFamily="34" charset="0"/>
                </a:rPr>
                <a:t>COUNTLESS LIVES AND</a:t>
              </a:r>
            </a:p>
            <a:p>
              <a:pPr marL="0" indent="0">
                <a:buFont typeface="Lucida Grande"/>
                <a:buNone/>
              </a:pPr>
              <a:r>
                <a:rPr lang="en-US" sz="1400" b="1" i="1" dirty="0">
                  <a:solidFill>
                    <a:schemeClr val="bg1"/>
                  </a:solidFill>
                  <a:latin typeface="HelveticaNeueLT Std Med" panose="020B0604020202020204" pitchFamily="34" charset="0"/>
                </a:rPr>
                <a:t>COMMUNITIES TRANSFORMED</a:t>
              </a:r>
            </a:p>
            <a:p>
              <a:pPr marL="0" indent="0">
                <a:buFont typeface="Lucida Grande"/>
                <a:buNone/>
              </a:pPr>
              <a:endParaRPr lang="en-US" sz="1600" b="1" i="1" dirty="0">
                <a:latin typeface="HelveticaNeueLT Std Med" panose="020B0604020202020204" pitchFamily="34" charset="0"/>
              </a:endParaRPr>
            </a:p>
          </p:txBody>
        </p:sp>
        <p:grpSp>
          <p:nvGrpSpPr>
            <p:cNvPr id="45" name="Group 44">
              <a:extLst>
                <a:ext uri="{FF2B5EF4-FFF2-40B4-BE49-F238E27FC236}">
                  <a16:creationId xmlns:a16="http://schemas.microsoft.com/office/drawing/2014/main" id="{7E915836-7205-D446-B4CB-4313322D3284}"/>
                </a:ext>
              </a:extLst>
            </p:cNvPr>
            <p:cNvGrpSpPr/>
            <p:nvPr/>
          </p:nvGrpSpPr>
          <p:grpSpPr>
            <a:xfrm>
              <a:off x="5837080" y="411685"/>
              <a:ext cx="3655591" cy="1352346"/>
              <a:chOff x="4944810" y="578520"/>
              <a:chExt cx="3626103" cy="1341437"/>
            </a:xfrm>
          </p:grpSpPr>
          <p:sp>
            <p:nvSpPr>
              <p:cNvPr id="79" name="Content Placeholder 2">
                <a:extLst>
                  <a:ext uri="{FF2B5EF4-FFF2-40B4-BE49-F238E27FC236}">
                    <a16:creationId xmlns:a16="http://schemas.microsoft.com/office/drawing/2014/main" id="{7F1AD1FB-EFB9-D343-A11C-A911E78374C0}"/>
                  </a:ext>
                </a:extLst>
              </p:cNvPr>
              <p:cNvSpPr txBox="1">
                <a:spLocks/>
              </p:cNvSpPr>
              <p:nvPr/>
            </p:nvSpPr>
            <p:spPr>
              <a:xfrm>
                <a:off x="6296755" y="717018"/>
                <a:ext cx="2274158" cy="6825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MISSIONS</a:t>
                </a:r>
              </a:p>
              <a:p>
                <a:pPr marL="0" indent="0">
                  <a:buFont typeface="Lucida Grande"/>
                  <a:buNone/>
                </a:pPr>
                <a:r>
                  <a:rPr lang="en-US" sz="1400" b="1" dirty="0">
                    <a:solidFill>
                      <a:schemeClr val="bg1"/>
                    </a:solidFill>
                    <a:latin typeface="HelveticaNeueLT Std Med" panose="020B0604020202020204" pitchFamily="34" charset="0"/>
                  </a:rPr>
                  <a:t>COMPLETED</a:t>
                </a:r>
              </a:p>
            </p:txBody>
          </p:sp>
          <p:sp>
            <p:nvSpPr>
              <p:cNvPr id="80" name="Content Placeholder 2">
                <a:extLst>
                  <a:ext uri="{FF2B5EF4-FFF2-40B4-BE49-F238E27FC236}">
                    <a16:creationId xmlns:a16="http://schemas.microsoft.com/office/drawing/2014/main" id="{934A31AA-8435-754D-8367-B66206EA9C08}"/>
                  </a:ext>
                </a:extLst>
              </p:cNvPr>
              <p:cNvSpPr txBox="1">
                <a:spLocks/>
              </p:cNvSpPr>
              <p:nvPr/>
            </p:nvSpPr>
            <p:spPr>
              <a:xfrm>
                <a:off x="4944810" y="578520"/>
                <a:ext cx="1987550" cy="13414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4400" b="1" spc="-300" dirty="0">
                    <a:solidFill>
                      <a:schemeClr val="bg1"/>
                    </a:solidFill>
                    <a:latin typeface="HelveticaNeueLT Std Med" panose="020B0604020202020204" pitchFamily="34" charset="0"/>
                  </a:rPr>
                  <a:t>1</a:t>
                </a:r>
                <a:r>
                  <a:rPr lang="en-US" sz="4400" b="1" dirty="0">
                    <a:solidFill>
                      <a:schemeClr val="bg1"/>
                    </a:solidFill>
                    <a:latin typeface="HelveticaNeueLT Std Med" panose="020B0604020202020204" pitchFamily="34" charset="0"/>
                  </a:rPr>
                  <a:t>00</a:t>
                </a:r>
                <a:r>
                  <a:rPr lang="en-US" sz="4400" dirty="0">
                    <a:solidFill>
                      <a:schemeClr val="bg1"/>
                    </a:solidFill>
                    <a:latin typeface="HelveticaNeueLT Std Lt" panose="020B0403020202020204" pitchFamily="34" charset="0"/>
                  </a:rPr>
                  <a:t>+</a:t>
                </a:r>
                <a:endParaRPr lang="en-US" sz="4400" b="1" dirty="0">
                  <a:solidFill>
                    <a:schemeClr val="bg1"/>
                  </a:solidFill>
                  <a:latin typeface="HelveticaNeueLT Std Med" panose="020B0604020202020204" pitchFamily="34" charset="0"/>
                </a:endParaRPr>
              </a:p>
            </p:txBody>
          </p:sp>
        </p:grpSp>
        <p:grpSp>
          <p:nvGrpSpPr>
            <p:cNvPr id="47" name="Group 46">
              <a:extLst>
                <a:ext uri="{FF2B5EF4-FFF2-40B4-BE49-F238E27FC236}">
                  <a16:creationId xmlns:a16="http://schemas.microsoft.com/office/drawing/2014/main" id="{27E970F4-FEA1-5248-8E8F-97B7C03E3AE6}"/>
                </a:ext>
              </a:extLst>
            </p:cNvPr>
            <p:cNvGrpSpPr/>
            <p:nvPr/>
          </p:nvGrpSpPr>
          <p:grpSpPr>
            <a:xfrm>
              <a:off x="5176147" y="2124556"/>
              <a:ext cx="3850376" cy="1352346"/>
              <a:chOff x="4089400" y="2611670"/>
              <a:chExt cx="3819316" cy="1341437"/>
            </a:xfrm>
          </p:grpSpPr>
          <p:sp>
            <p:nvSpPr>
              <p:cNvPr id="77" name="Content Placeholder 2">
                <a:extLst>
                  <a:ext uri="{FF2B5EF4-FFF2-40B4-BE49-F238E27FC236}">
                    <a16:creationId xmlns:a16="http://schemas.microsoft.com/office/drawing/2014/main" id="{2B68B000-3F98-5349-91E3-21C47EAE1B6A}"/>
                  </a:ext>
                </a:extLst>
              </p:cNvPr>
              <p:cNvSpPr txBox="1">
                <a:spLocks/>
              </p:cNvSpPr>
              <p:nvPr/>
            </p:nvSpPr>
            <p:spPr>
              <a:xfrm>
                <a:off x="6150955" y="2730603"/>
                <a:ext cx="1757761" cy="7753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DOCTORS</a:t>
                </a:r>
              </a:p>
              <a:p>
                <a:pPr marL="0" indent="0">
                  <a:buFont typeface="Lucida Grande"/>
                  <a:buNone/>
                </a:pPr>
                <a:r>
                  <a:rPr lang="en-US" sz="1400" b="1" dirty="0">
                    <a:solidFill>
                      <a:schemeClr val="bg1"/>
                    </a:solidFill>
                    <a:latin typeface="HelveticaNeueLT Std Med" panose="020B0604020202020204" pitchFamily="34" charset="0"/>
                  </a:rPr>
                  <a:t>TRAINED</a:t>
                </a:r>
              </a:p>
              <a:p>
                <a:pPr marL="0" indent="0">
                  <a:buFont typeface="Lucida Grande"/>
                  <a:buNone/>
                </a:pPr>
                <a:endParaRPr lang="en-US" sz="1400" b="1" dirty="0">
                  <a:solidFill>
                    <a:schemeClr val="bg1"/>
                  </a:solidFill>
                  <a:latin typeface="HelveticaNeueLT Std Med" panose="020B0604020202020204" pitchFamily="34" charset="0"/>
                </a:endParaRPr>
              </a:p>
            </p:txBody>
          </p:sp>
          <p:sp>
            <p:nvSpPr>
              <p:cNvPr id="78" name="Content Placeholder 2">
                <a:extLst>
                  <a:ext uri="{FF2B5EF4-FFF2-40B4-BE49-F238E27FC236}">
                    <a16:creationId xmlns:a16="http://schemas.microsoft.com/office/drawing/2014/main" id="{E187EE08-A172-BE4A-BB03-53A6EA69E3BD}"/>
                  </a:ext>
                </a:extLst>
              </p:cNvPr>
              <p:cNvSpPr txBox="1">
                <a:spLocks/>
              </p:cNvSpPr>
              <p:nvPr/>
            </p:nvSpPr>
            <p:spPr>
              <a:xfrm>
                <a:off x="4089400" y="2611670"/>
                <a:ext cx="3568700" cy="13414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Font typeface="Lucida Grande"/>
                  <a:buNone/>
                </a:pPr>
                <a:r>
                  <a:rPr lang="en-US" sz="4400" b="1" dirty="0">
                    <a:solidFill>
                      <a:schemeClr val="bg1"/>
                    </a:solidFill>
                    <a:latin typeface="HelveticaNeueLT Std Med" panose="020B0604020202020204" pitchFamily="34" charset="0"/>
                  </a:rPr>
                  <a:t>5,000</a:t>
                </a:r>
                <a:r>
                  <a:rPr lang="en-US" sz="4400" dirty="0">
                    <a:solidFill>
                      <a:schemeClr val="bg1"/>
                    </a:solidFill>
                    <a:latin typeface="HelveticaNeueLT Std Lt" panose="020B0403020202020204" pitchFamily="34" charset="0"/>
                  </a:rPr>
                  <a:t>+</a:t>
                </a:r>
              </a:p>
            </p:txBody>
          </p:sp>
        </p:grpSp>
        <p:grpSp>
          <p:nvGrpSpPr>
            <p:cNvPr id="48" name="Group 47">
              <a:extLst>
                <a:ext uri="{FF2B5EF4-FFF2-40B4-BE49-F238E27FC236}">
                  <a16:creationId xmlns:a16="http://schemas.microsoft.com/office/drawing/2014/main" id="{5193D402-0B31-334E-B143-5639D6F6D195}"/>
                </a:ext>
              </a:extLst>
            </p:cNvPr>
            <p:cNvGrpSpPr/>
            <p:nvPr/>
          </p:nvGrpSpPr>
          <p:grpSpPr>
            <a:xfrm>
              <a:off x="5060281" y="2989416"/>
              <a:ext cx="5046765" cy="1352346"/>
              <a:chOff x="4089400" y="3943350"/>
              <a:chExt cx="5006055" cy="1341437"/>
            </a:xfrm>
          </p:grpSpPr>
          <p:sp>
            <p:nvSpPr>
              <p:cNvPr id="75" name="Content Placeholder 2">
                <a:extLst>
                  <a:ext uri="{FF2B5EF4-FFF2-40B4-BE49-F238E27FC236}">
                    <a16:creationId xmlns:a16="http://schemas.microsoft.com/office/drawing/2014/main" id="{93BE153A-51C2-6B45-A2AD-F2742DB14C56}"/>
                  </a:ext>
                </a:extLst>
              </p:cNvPr>
              <p:cNvSpPr txBox="1">
                <a:spLocks/>
              </p:cNvSpPr>
              <p:nvPr/>
            </p:nvSpPr>
            <p:spPr>
              <a:xfrm>
                <a:off x="6491955" y="4072196"/>
                <a:ext cx="2603500" cy="11382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PATIENTS</a:t>
                </a:r>
              </a:p>
              <a:p>
                <a:pPr marL="0" indent="0">
                  <a:buFont typeface="Lucida Grande"/>
                  <a:buNone/>
                </a:pPr>
                <a:r>
                  <a:rPr lang="en-US" sz="1400" b="1" dirty="0">
                    <a:solidFill>
                      <a:schemeClr val="bg1"/>
                    </a:solidFill>
                    <a:latin typeface="HelveticaNeueLT Std Med" panose="020B0604020202020204" pitchFamily="34" charset="0"/>
                  </a:rPr>
                  <a:t>TREATED</a:t>
                </a:r>
              </a:p>
              <a:p>
                <a:pPr marL="0" indent="0">
                  <a:buFont typeface="Lucida Grande"/>
                  <a:buNone/>
                </a:pPr>
                <a:endParaRPr lang="en-US" sz="1400" b="1" dirty="0">
                  <a:solidFill>
                    <a:schemeClr val="bg1"/>
                  </a:solidFill>
                  <a:latin typeface="HelveticaNeueLT Std Med" panose="020B0604020202020204" pitchFamily="34" charset="0"/>
                </a:endParaRPr>
              </a:p>
            </p:txBody>
          </p:sp>
          <p:sp>
            <p:nvSpPr>
              <p:cNvPr id="76" name="Content Placeholder 2">
                <a:extLst>
                  <a:ext uri="{FF2B5EF4-FFF2-40B4-BE49-F238E27FC236}">
                    <a16:creationId xmlns:a16="http://schemas.microsoft.com/office/drawing/2014/main" id="{2CDC1D84-247E-604F-9803-36DCD73495D1}"/>
                  </a:ext>
                </a:extLst>
              </p:cNvPr>
              <p:cNvSpPr txBox="1">
                <a:spLocks/>
              </p:cNvSpPr>
              <p:nvPr/>
            </p:nvSpPr>
            <p:spPr>
              <a:xfrm>
                <a:off x="4089400" y="3943350"/>
                <a:ext cx="3568700" cy="13414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4400" b="1" dirty="0">
                    <a:solidFill>
                      <a:schemeClr val="bg1"/>
                    </a:solidFill>
                    <a:latin typeface="HelveticaNeueLT Std Med" panose="020B0604020202020204" pitchFamily="34" charset="0"/>
                  </a:rPr>
                  <a:t>16,000</a:t>
                </a:r>
                <a:r>
                  <a:rPr lang="en-US" sz="4400" dirty="0">
                    <a:solidFill>
                      <a:schemeClr val="bg1"/>
                    </a:solidFill>
                    <a:latin typeface="HelveticaNeueLT Std Lt" panose="020B0403020202020204" pitchFamily="34" charset="0"/>
                  </a:rPr>
                  <a:t>+</a:t>
                </a:r>
                <a:endParaRPr lang="en-US" sz="4400" b="1" dirty="0">
                  <a:solidFill>
                    <a:schemeClr val="bg1"/>
                  </a:solidFill>
                  <a:latin typeface="HelveticaNeueLT Std Med" panose="020B0604020202020204" pitchFamily="34" charset="0"/>
                </a:endParaRPr>
              </a:p>
            </p:txBody>
          </p:sp>
        </p:grpSp>
        <p:pic>
          <p:nvPicPr>
            <p:cNvPr id="49" name="Picture 48">
              <a:extLst>
                <a:ext uri="{FF2B5EF4-FFF2-40B4-BE49-F238E27FC236}">
                  <a16:creationId xmlns:a16="http://schemas.microsoft.com/office/drawing/2014/main" id="{9FB8F01A-1729-E841-9B9C-1E41599F7F7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66863" y="454249"/>
              <a:ext cx="979546" cy="650789"/>
            </a:xfrm>
            <a:prstGeom prst="rect">
              <a:avLst/>
            </a:prstGeom>
          </p:spPr>
        </p:pic>
        <p:cxnSp>
          <p:nvCxnSpPr>
            <p:cNvPr id="50" name="Straight Connector 49">
              <a:extLst>
                <a:ext uri="{FF2B5EF4-FFF2-40B4-BE49-F238E27FC236}">
                  <a16:creationId xmlns:a16="http://schemas.microsoft.com/office/drawing/2014/main" id="{E682CF6C-E2C7-524D-8A5C-3DC8F783F630}"/>
                </a:ext>
              </a:extLst>
            </p:cNvPr>
            <p:cNvCxnSpPr>
              <a:cxnSpLocks/>
            </p:cNvCxnSpPr>
            <p:nvPr/>
          </p:nvCxnSpPr>
          <p:spPr>
            <a:xfrm>
              <a:off x="4080634" y="2114274"/>
              <a:ext cx="496519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C0BCE62-B814-0247-B301-8218AB6F4DA0}"/>
                </a:ext>
              </a:extLst>
            </p:cNvPr>
            <p:cNvCxnSpPr>
              <a:cxnSpLocks/>
            </p:cNvCxnSpPr>
            <p:nvPr/>
          </p:nvCxnSpPr>
          <p:spPr>
            <a:xfrm>
              <a:off x="4080634" y="2977874"/>
              <a:ext cx="496519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4CD4A20-454E-B443-9C64-C199046F601C}"/>
                </a:ext>
              </a:extLst>
            </p:cNvPr>
            <p:cNvCxnSpPr>
              <a:cxnSpLocks/>
            </p:cNvCxnSpPr>
            <p:nvPr/>
          </p:nvCxnSpPr>
          <p:spPr>
            <a:xfrm>
              <a:off x="4126354" y="3841474"/>
              <a:ext cx="491947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53" name="Picture 52" descr="Unknown-2.png">
              <a:extLst>
                <a:ext uri="{FF2B5EF4-FFF2-40B4-BE49-F238E27FC236}">
                  <a16:creationId xmlns:a16="http://schemas.microsoft.com/office/drawing/2014/main" id="{7D57C931-0EB1-AC47-BD47-3ACDA345FB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83850" y="3961696"/>
              <a:ext cx="626641" cy="626641"/>
            </a:xfrm>
            <a:prstGeom prst="rect">
              <a:avLst/>
            </a:prstGeom>
          </p:spPr>
        </p:pic>
        <p:grpSp>
          <p:nvGrpSpPr>
            <p:cNvPr id="54" name="Group 53">
              <a:extLst>
                <a:ext uri="{FF2B5EF4-FFF2-40B4-BE49-F238E27FC236}">
                  <a16:creationId xmlns:a16="http://schemas.microsoft.com/office/drawing/2014/main" id="{B45A7E58-055F-B34B-95D9-74203FBF797E}"/>
                </a:ext>
              </a:extLst>
            </p:cNvPr>
            <p:cNvGrpSpPr/>
            <p:nvPr/>
          </p:nvGrpSpPr>
          <p:grpSpPr>
            <a:xfrm>
              <a:off x="5461062" y="1271117"/>
              <a:ext cx="3726255" cy="1352346"/>
              <a:chOff x="3578153" y="539605"/>
              <a:chExt cx="3726255" cy="1352346"/>
            </a:xfrm>
          </p:grpSpPr>
          <p:sp>
            <p:nvSpPr>
              <p:cNvPr id="66" name="Content Placeholder 2">
                <a:extLst>
                  <a:ext uri="{FF2B5EF4-FFF2-40B4-BE49-F238E27FC236}">
                    <a16:creationId xmlns:a16="http://schemas.microsoft.com/office/drawing/2014/main" id="{05210D77-861C-2143-B04C-A027F13D2C34}"/>
                  </a:ext>
                </a:extLst>
              </p:cNvPr>
              <p:cNvSpPr txBox="1">
                <a:spLocks/>
              </p:cNvSpPr>
              <p:nvPr/>
            </p:nvSpPr>
            <p:spPr>
              <a:xfrm>
                <a:off x="4883172" y="659505"/>
                <a:ext cx="1772056" cy="7816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MEDICAL</a:t>
                </a:r>
              </a:p>
              <a:p>
                <a:pPr marL="0" indent="0">
                  <a:buFont typeface="Lucida Grande"/>
                  <a:buNone/>
                </a:pPr>
                <a:r>
                  <a:rPr lang="en-US" sz="1400" b="1" dirty="0">
                    <a:solidFill>
                      <a:schemeClr val="bg1"/>
                    </a:solidFill>
                    <a:latin typeface="HelveticaNeueLT Std Med" panose="020B0604020202020204" pitchFamily="34" charset="0"/>
                  </a:rPr>
                  <a:t>VOLUNTEERS</a:t>
                </a:r>
              </a:p>
              <a:p>
                <a:pPr marL="0" indent="0">
                  <a:buFont typeface="Lucida Grande"/>
                  <a:buNone/>
                </a:pPr>
                <a:endParaRPr lang="en-US" sz="1400" b="1" dirty="0">
                  <a:solidFill>
                    <a:schemeClr val="bg1"/>
                  </a:solidFill>
                  <a:latin typeface="HelveticaNeueLT Std Med" panose="020B0604020202020204" pitchFamily="34" charset="0"/>
                </a:endParaRPr>
              </a:p>
            </p:txBody>
          </p:sp>
          <p:grpSp>
            <p:nvGrpSpPr>
              <p:cNvPr id="67" name="Group 66">
                <a:extLst>
                  <a:ext uri="{FF2B5EF4-FFF2-40B4-BE49-F238E27FC236}">
                    <a16:creationId xmlns:a16="http://schemas.microsoft.com/office/drawing/2014/main" id="{9043CDC9-0DCD-B24F-888D-A4D0291B9439}"/>
                  </a:ext>
                </a:extLst>
              </p:cNvPr>
              <p:cNvGrpSpPr/>
              <p:nvPr/>
            </p:nvGrpSpPr>
            <p:grpSpPr>
              <a:xfrm>
                <a:off x="3578153" y="539605"/>
                <a:ext cx="3726255" cy="1352346"/>
                <a:chOff x="3096890" y="539605"/>
                <a:chExt cx="3726255" cy="1352346"/>
              </a:xfrm>
            </p:grpSpPr>
            <p:sp>
              <p:nvSpPr>
                <p:cNvPr id="68" name="Content Placeholder 2">
                  <a:extLst>
                    <a:ext uri="{FF2B5EF4-FFF2-40B4-BE49-F238E27FC236}">
                      <a16:creationId xmlns:a16="http://schemas.microsoft.com/office/drawing/2014/main" id="{8435EB91-F77C-D04E-9E1B-2D31E5D63B26}"/>
                    </a:ext>
                  </a:extLst>
                </p:cNvPr>
                <p:cNvSpPr txBox="1">
                  <a:spLocks/>
                </p:cNvSpPr>
                <p:nvPr/>
              </p:nvSpPr>
              <p:spPr>
                <a:xfrm>
                  <a:off x="3225423" y="539605"/>
                  <a:ext cx="3597722" cy="135234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4400" b="1" dirty="0">
                      <a:solidFill>
                        <a:schemeClr val="bg1"/>
                      </a:solidFill>
                      <a:latin typeface="HelveticaNeueLT Std Med" panose="020B0604020202020204" pitchFamily="34" charset="0"/>
                    </a:rPr>
                    <a:t>650</a:t>
                  </a:r>
                  <a:endParaRPr lang="en-US" sz="4400" dirty="0">
                    <a:solidFill>
                      <a:schemeClr val="bg1"/>
                    </a:solidFill>
                    <a:latin typeface="HelveticaNeueLT Std Lt" panose="020B0403020202020204" pitchFamily="34" charset="0"/>
                  </a:endParaRPr>
                </a:p>
              </p:txBody>
            </p:sp>
            <p:sp>
              <p:nvSpPr>
                <p:cNvPr id="74" name="Rectangle 73">
                  <a:extLst>
                    <a:ext uri="{FF2B5EF4-FFF2-40B4-BE49-F238E27FC236}">
                      <a16:creationId xmlns:a16="http://schemas.microsoft.com/office/drawing/2014/main" id="{6809EA8D-9B65-234A-AEAD-6669548E3A96}"/>
                    </a:ext>
                  </a:extLst>
                </p:cNvPr>
                <p:cNvSpPr/>
                <p:nvPr/>
              </p:nvSpPr>
              <p:spPr>
                <a:xfrm>
                  <a:off x="3096890" y="611222"/>
                  <a:ext cx="322524" cy="369332"/>
                </a:xfrm>
                <a:prstGeom prst="rect">
                  <a:avLst/>
                </a:prstGeom>
              </p:spPr>
              <p:txBody>
                <a:bodyPr wrap="none">
                  <a:spAutoFit/>
                </a:bodyPr>
                <a:lstStyle/>
                <a:p>
                  <a:r>
                    <a:rPr lang="en-US" dirty="0">
                      <a:solidFill>
                        <a:schemeClr val="bg1"/>
                      </a:solidFill>
                      <a:latin typeface="HelveticaNeueLT Std Lt" panose="020B0403020202020204" pitchFamily="34" charset="0"/>
                    </a:rPr>
                    <a:t>~</a:t>
                  </a:r>
                  <a:endParaRPr lang="en-US" dirty="0"/>
                </a:p>
              </p:txBody>
            </p:sp>
          </p:grpSp>
        </p:grpSp>
        <p:cxnSp>
          <p:nvCxnSpPr>
            <p:cNvPr id="55" name="Straight Connector 54">
              <a:extLst>
                <a:ext uri="{FF2B5EF4-FFF2-40B4-BE49-F238E27FC236}">
                  <a16:creationId xmlns:a16="http://schemas.microsoft.com/office/drawing/2014/main" id="{403B9307-8037-BF48-B5B0-C973C129F08B}"/>
                </a:ext>
              </a:extLst>
            </p:cNvPr>
            <p:cNvCxnSpPr>
              <a:cxnSpLocks/>
            </p:cNvCxnSpPr>
            <p:nvPr/>
          </p:nvCxnSpPr>
          <p:spPr>
            <a:xfrm>
              <a:off x="4080634" y="1250674"/>
              <a:ext cx="496519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56" name="Picture 55">
              <a:extLst>
                <a:ext uri="{FF2B5EF4-FFF2-40B4-BE49-F238E27FC236}">
                  <a16:creationId xmlns:a16="http://schemas.microsoft.com/office/drawing/2014/main" id="{DF6F9C4B-9758-D446-BB43-7E8958A4941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296674" y="1277949"/>
              <a:ext cx="979546" cy="688438"/>
            </a:xfrm>
            <a:prstGeom prst="rect">
              <a:avLst/>
            </a:prstGeom>
          </p:spPr>
        </p:pic>
      </p:grpSp>
      <p:grpSp>
        <p:nvGrpSpPr>
          <p:cNvPr id="2" name="Group 1">
            <a:extLst>
              <a:ext uri="{FF2B5EF4-FFF2-40B4-BE49-F238E27FC236}">
                <a16:creationId xmlns:a16="http://schemas.microsoft.com/office/drawing/2014/main" id="{03A3BEC6-85C8-2E47-B1D5-FE16D197233E}"/>
              </a:ext>
            </a:extLst>
          </p:cNvPr>
          <p:cNvGrpSpPr/>
          <p:nvPr/>
        </p:nvGrpSpPr>
        <p:grpSpPr>
          <a:xfrm>
            <a:off x="3995154" y="2107377"/>
            <a:ext cx="968072" cy="820667"/>
            <a:chOff x="4124923" y="2245602"/>
            <a:chExt cx="697604" cy="591382"/>
          </a:xfrm>
        </p:grpSpPr>
        <p:pic>
          <p:nvPicPr>
            <p:cNvPr id="43" name="Picture 42">
              <a:extLst>
                <a:ext uri="{FF2B5EF4-FFF2-40B4-BE49-F238E27FC236}">
                  <a16:creationId xmlns:a16="http://schemas.microsoft.com/office/drawing/2014/main" id="{51EA4568-4AF7-BC44-B1BF-144B3A989F0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124923" y="2501271"/>
              <a:ext cx="477667" cy="335711"/>
            </a:xfrm>
            <a:prstGeom prst="rect">
              <a:avLst/>
            </a:prstGeom>
          </p:spPr>
        </p:pic>
        <p:pic>
          <p:nvPicPr>
            <p:cNvPr id="44" name="Picture 43">
              <a:extLst>
                <a:ext uri="{FF2B5EF4-FFF2-40B4-BE49-F238E27FC236}">
                  <a16:creationId xmlns:a16="http://schemas.microsoft.com/office/drawing/2014/main" id="{A9E7BFC1-54D7-884F-AC9D-E26E9DEB9C9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344860" y="2501273"/>
              <a:ext cx="477667" cy="335711"/>
            </a:xfrm>
            <a:prstGeom prst="rect">
              <a:avLst/>
            </a:prstGeom>
          </p:spPr>
        </p:pic>
        <p:pic>
          <p:nvPicPr>
            <p:cNvPr id="46" name="Picture 45">
              <a:extLst>
                <a:ext uri="{FF2B5EF4-FFF2-40B4-BE49-F238E27FC236}">
                  <a16:creationId xmlns:a16="http://schemas.microsoft.com/office/drawing/2014/main" id="{A42042FE-62ED-D948-AB76-0258BF49EE8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33462" y="2245602"/>
              <a:ext cx="477667" cy="335711"/>
            </a:xfrm>
            <a:prstGeom prst="rect">
              <a:avLst/>
            </a:prstGeom>
          </p:spPr>
        </p:pic>
      </p:grpSp>
      <p:grpSp>
        <p:nvGrpSpPr>
          <p:cNvPr id="5" name="Group 4">
            <a:extLst>
              <a:ext uri="{FF2B5EF4-FFF2-40B4-BE49-F238E27FC236}">
                <a16:creationId xmlns:a16="http://schemas.microsoft.com/office/drawing/2014/main" id="{BB71B1DA-12B7-C642-B964-A66D5D12C8D4}"/>
              </a:ext>
            </a:extLst>
          </p:cNvPr>
          <p:cNvGrpSpPr/>
          <p:nvPr/>
        </p:nvGrpSpPr>
        <p:grpSpPr>
          <a:xfrm>
            <a:off x="3631474" y="3020518"/>
            <a:ext cx="1255109" cy="785369"/>
            <a:chOff x="3670845" y="2873007"/>
            <a:chExt cx="1413083" cy="838309"/>
          </a:xfrm>
        </p:grpSpPr>
        <p:grpSp>
          <p:nvGrpSpPr>
            <p:cNvPr id="4" name="Group 3">
              <a:extLst>
                <a:ext uri="{FF2B5EF4-FFF2-40B4-BE49-F238E27FC236}">
                  <a16:creationId xmlns:a16="http://schemas.microsoft.com/office/drawing/2014/main" id="{ACF95E3E-83BE-6943-9E18-151E2BAB618D}"/>
                </a:ext>
              </a:extLst>
            </p:cNvPr>
            <p:cNvGrpSpPr/>
            <p:nvPr/>
          </p:nvGrpSpPr>
          <p:grpSpPr>
            <a:xfrm>
              <a:off x="3949996" y="2873007"/>
              <a:ext cx="804028" cy="612294"/>
              <a:chOff x="3949996" y="2873007"/>
              <a:chExt cx="804028" cy="612294"/>
            </a:xfrm>
          </p:grpSpPr>
          <p:pic>
            <p:nvPicPr>
              <p:cNvPr id="82" name="Picture 81">
                <a:extLst>
                  <a:ext uri="{FF2B5EF4-FFF2-40B4-BE49-F238E27FC236}">
                    <a16:creationId xmlns:a16="http://schemas.microsoft.com/office/drawing/2014/main" id="{E2114972-703D-7246-B623-77C6483FD42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56"/>
              <a:stretch/>
            </p:blipFill>
            <p:spPr>
              <a:xfrm>
                <a:off x="3949996" y="2873007"/>
                <a:ext cx="804028" cy="612294"/>
              </a:xfrm>
              <a:prstGeom prst="rect">
                <a:avLst/>
              </a:prstGeom>
            </p:spPr>
          </p:pic>
          <p:sp>
            <p:nvSpPr>
              <p:cNvPr id="3" name="Rectangle 2">
                <a:extLst>
                  <a:ext uri="{FF2B5EF4-FFF2-40B4-BE49-F238E27FC236}">
                    <a16:creationId xmlns:a16="http://schemas.microsoft.com/office/drawing/2014/main" id="{95A80F00-9538-7348-A2A9-B2F8BC4474E7}"/>
                  </a:ext>
                </a:extLst>
              </p:cNvPr>
              <p:cNvSpPr/>
              <p:nvPr/>
            </p:nvSpPr>
            <p:spPr>
              <a:xfrm>
                <a:off x="4060825" y="3108325"/>
                <a:ext cx="600075" cy="292100"/>
              </a:xfrm>
              <a:custGeom>
                <a:avLst/>
                <a:gdLst>
                  <a:gd name="connsiteX0" fmla="*/ 0 w 600075"/>
                  <a:gd name="connsiteY0" fmla="*/ 0 h 196850"/>
                  <a:gd name="connsiteX1" fmla="*/ 600075 w 600075"/>
                  <a:gd name="connsiteY1" fmla="*/ 0 h 196850"/>
                  <a:gd name="connsiteX2" fmla="*/ 600075 w 600075"/>
                  <a:gd name="connsiteY2" fmla="*/ 196850 h 196850"/>
                  <a:gd name="connsiteX3" fmla="*/ 0 w 600075"/>
                  <a:gd name="connsiteY3" fmla="*/ 196850 h 196850"/>
                  <a:gd name="connsiteX4" fmla="*/ 0 w 600075"/>
                  <a:gd name="connsiteY4" fmla="*/ 0 h 196850"/>
                  <a:gd name="connsiteX0" fmla="*/ 22225 w 600075"/>
                  <a:gd name="connsiteY0" fmla="*/ 3175 h 196850"/>
                  <a:gd name="connsiteX1" fmla="*/ 600075 w 600075"/>
                  <a:gd name="connsiteY1" fmla="*/ 0 h 196850"/>
                  <a:gd name="connsiteX2" fmla="*/ 600075 w 600075"/>
                  <a:gd name="connsiteY2" fmla="*/ 196850 h 196850"/>
                  <a:gd name="connsiteX3" fmla="*/ 0 w 600075"/>
                  <a:gd name="connsiteY3" fmla="*/ 196850 h 196850"/>
                  <a:gd name="connsiteX4" fmla="*/ 22225 w 600075"/>
                  <a:gd name="connsiteY4" fmla="*/ 3175 h 196850"/>
                  <a:gd name="connsiteX0" fmla="*/ 22225 w 600075"/>
                  <a:gd name="connsiteY0" fmla="*/ 6350 h 200025"/>
                  <a:gd name="connsiteX1" fmla="*/ 565150 w 600075"/>
                  <a:gd name="connsiteY1" fmla="*/ 0 h 200025"/>
                  <a:gd name="connsiteX2" fmla="*/ 600075 w 600075"/>
                  <a:gd name="connsiteY2" fmla="*/ 200025 h 200025"/>
                  <a:gd name="connsiteX3" fmla="*/ 0 w 600075"/>
                  <a:gd name="connsiteY3" fmla="*/ 200025 h 200025"/>
                  <a:gd name="connsiteX4" fmla="*/ 22225 w 600075"/>
                  <a:gd name="connsiteY4" fmla="*/ 6350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200025">
                    <a:moveTo>
                      <a:pt x="22225" y="6350"/>
                    </a:moveTo>
                    <a:lnTo>
                      <a:pt x="565150" y="0"/>
                    </a:lnTo>
                    <a:lnTo>
                      <a:pt x="600075" y="200025"/>
                    </a:lnTo>
                    <a:lnTo>
                      <a:pt x="0" y="200025"/>
                    </a:lnTo>
                    <a:lnTo>
                      <a:pt x="22225" y="6350"/>
                    </a:lnTo>
                    <a:close/>
                  </a:path>
                </a:pathLst>
              </a:custGeom>
              <a:gradFill>
                <a:gsLst>
                  <a:gs pos="7000">
                    <a:srgbClr val="4896BF"/>
                  </a:gs>
                  <a:gs pos="100000">
                    <a:srgbClr val="4896BF">
                      <a:alpha val="0"/>
                    </a:srgb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9" name="Picture 68">
              <a:extLst>
                <a:ext uri="{FF2B5EF4-FFF2-40B4-BE49-F238E27FC236}">
                  <a16:creationId xmlns:a16="http://schemas.microsoft.com/office/drawing/2014/main" id="{1064E6EC-3F85-D842-8FFE-1FCF400AF89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56"/>
            <a:stretch/>
          </p:blipFill>
          <p:spPr>
            <a:xfrm>
              <a:off x="3670845" y="3099022"/>
              <a:ext cx="804028" cy="612294"/>
            </a:xfrm>
            <a:prstGeom prst="rect">
              <a:avLst/>
            </a:prstGeom>
          </p:spPr>
        </p:pic>
        <p:pic>
          <p:nvPicPr>
            <p:cNvPr id="81" name="Picture 80">
              <a:extLst>
                <a:ext uri="{FF2B5EF4-FFF2-40B4-BE49-F238E27FC236}">
                  <a16:creationId xmlns:a16="http://schemas.microsoft.com/office/drawing/2014/main" id="{23BD31C5-16C5-5048-B126-AF7F08B0268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56"/>
            <a:stretch/>
          </p:blipFill>
          <p:spPr>
            <a:xfrm>
              <a:off x="4279900" y="3099022"/>
              <a:ext cx="804028" cy="612294"/>
            </a:xfrm>
            <a:prstGeom prst="rect">
              <a:avLst/>
            </a:prstGeom>
          </p:spPr>
        </p:pic>
      </p:grpSp>
      <p:pic>
        <p:nvPicPr>
          <p:cNvPr id="7" name="Picture 6" descr="A logo for a mission plasticos&#10;&#10;Description automatically generated">
            <a:extLst>
              <a:ext uri="{FF2B5EF4-FFF2-40B4-BE49-F238E27FC236}">
                <a16:creationId xmlns:a16="http://schemas.microsoft.com/office/drawing/2014/main" id="{F925F59A-07AD-0BA9-4A98-857713D51DF1}"/>
              </a:ext>
            </a:extLst>
          </p:cNvPr>
          <p:cNvPicPr>
            <a:picLocks noChangeAspect="1"/>
          </p:cNvPicPr>
          <p:nvPr/>
        </p:nvPicPr>
        <p:blipFill>
          <a:blip r:embed="rId12"/>
          <a:stretch>
            <a:fillRect/>
          </a:stretch>
        </p:blipFill>
        <p:spPr>
          <a:xfrm>
            <a:off x="8407626" y="194210"/>
            <a:ext cx="485521" cy="500316"/>
          </a:xfrm>
          <a:prstGeom prst="rect">
            <a:avLst/>
          </a:prstGeom>
        </p:spPr>
      </p:pic>
    </p:spTree>
    <p:extLst>
      <p:ext uri="{BB962C8B-B14F-4D97-AF65-F5344CB8AC3E}">
        <p14:creationId xmlns:p14="http://schemas.microsoft.com/office/powerpoint/2010/main" val="530027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DDCB599-8D06-6042-893E-DD1A38526B1F}"/>
              </a:ext>
            </a:extLst>
          </p:cNvPr>
          <p:cNvPicPr>
            <a:picLocks noChangeAspect="1"/>
          </p:cNvPicPr>
          <p:nvPr/>
        </p:nvPicPr>
        <p:blipFill rotWithShape="1">
          <a:blip r:embed="rId3" cstate="screen">
            <a:alphaModFix amt="9000"/>
            <a:extLst>
              <a:ext uri="{28A0092B-C50C-407E-A947-70E740481C1C}">
                <a14:useLocalDpi xmlns:a14="http://schemas.microsoft.com/office/drawing/2010/main"/>
              </a:ext>
            </a:extLst>
          </a:blip>
          <a:srcRect/>
          <a:stretch/>
        </p:blipFill>
        <p:spPr>
          <a:xfrm>
            <a:off x="5376235" y="0"/>
            <a:ext cx="3767765" cy="5143500"/>
          </a:xfrm>
          <a:prstGeom prst="rect">
            <a:avLst/>
          </a:prstGeom>
        </p:spPr>
      </p:pic>
      <p:pic>
        <p:nvPicPr>
          <p:cNvPr id="34" name="Picture 33">
            <a:extLst>
              <a:ext uri="{FF2B5EF4-FFF2-40B4-BE49-F238E27FC236}">
                <a16:creationId xmlns:a16="http://schemas.microsoft.com/office/drawing/2014/main" id="{059A965B-F601-7042-AC7D-22AE1D7BC661}"/>
              </a:ext>
            </a:extLst>
          </p:cNvPr>
          <p:cNvPicPr>
            <a:picLocks noChangeAspect="1"/>
          </p:cNvPicPr>
          <p:nvPr/>
        </p:nvPicPr>
        <p:blipFill rotWithShape="1">
          <a:blip r:embed="rId4" cstate="screen">
            <a:alphaModFix amt="16000"/>
            <a:extLst>
              <a:ext uri="{28A0092B-C50C-407E-A947-70E740481C1C}">
                <a14:useLocalDpi xmlns:a14="http://schemas.microsoft.com/office/drawing/2010/main"/>
              </a:ext>
            </a:extLst>
          </a:blip>
          <a:srcRect/>
          <a:stretch/>
        </p:blipFill>
        <p:spPr>
          <a:xfrm flipH="1">
            <a:off x="0" y="3700"/>
            <a:ext cx="4078224" cy="5139800"/>
          </a:xfrm>
          <a:prstGeom prst="rect">
            <a:avLst/>
          </a:prstGeom>
        </p:spPr>
      </p:pic>
      <p:pic>
        <p:nvPicPr>
          <p:cNvPr id="2" name="Picture 1" descr="grey_flat_world_map_1600_clr_2370.png"/>
          <p:cNvPicPr>
            <a:picLocks noChangeAspect="1"/>
          </p:cNvPicPr>
          <p:nvPr/>
        </p:nvPicPr>
        <p:blipFill>
          <a:blip r:embed="rId5" cstate="screen">
            <a:duotone>
              <a:schemeClr val="accent5">
                <a:shade val="45000"/>
                <a:satMod val="135000"/>
              </a:schemeClr>
              <a:prstClr val="white"/>
            </a:duotone>
            <a:alphaModFix amt="65000"/>
            <a:extLst>
              <a:ext uri="{28A0092B-C50C-407E-A947-70E740481C1C}">
                <a14:useLocalDpi xmlns:a14="http://schemas.microsoft.com/office/drawing/2010/main"/>
              </a:ext>
            </a:extLst>
          </a:blip>
          <a:stretch>
            <a:fillRect/>
          </a:stretch>
        </p:blipFill>
        <p:spPr>
          <a:xfrm>
            <a:off x="-258717" y="1249880"/>
            <a:ext cx="9402717" cy="3966772"/>
          </a:xfrm>
          <a:prstGeom prst="rect">
            <a:avLst/>
          </a:prstGeom>
        </p:spPr>
      </p:pic>
      <p:sp>
        <p:nvSpPr>
          <p:cNvPr id="29" name="Title 2">
            <a:extLst>
              <a:ext uri="{FF2B5EF4-FFF2-40B4-BE49-F238E27FC236}">
                <a16:creationId xmlns:a16="http://schemas.microsoft.com/office/drawing/2014/main" id="{6D872276-BA6F-1B42-8DBE-B74F5511C72E}"/>
              </a:ext>
            </a:extLst>
          </p:cNvPr>
          <p:cNvSpPr txBox="1">
            <a:spLocks/>
          </p:cNvSpPr>
          <p:nvPr/>
        </p:nvSpPr>
        <p:spPr>
          <a:xfrm>
            <a:off x="3521126" y="0"/>
            <a:ext cx="5413678" cy="98385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2800" dirty="0">
                <a:solidFill>
                  <a:srgbClr val="0095A9"/>
                </a:solidFill>
                <a:latin typeface="Century Gothic" panose="020B0502020202020204" pitchFamily="34" charset="0"/>
              </a:rPr>
              <a:t>Our Global Reach</a:t>
            </a:r>
          </a:p>
        </p:txBody>
      </p:sp>
      <p:pic>
        <p:nvPicPr>
          <p:cNvPr id="30" name="Picture 29">
            <a:extLst>
              <a:ext uri="{FF2B5EF4-FFF2-40B4-BE49-F238E27FC236}">
                <a16:creationId xmlns:a16="http://schemas.microsoft.com/office/drawing/2014/main" id="{A84246BF-8E1C-0C41-81C0-6F654B0E15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20" name="Picture 19">
            <a:extLst>
              <a:ext uri="{FF2B5EF4-FFF2-40B4-BE49-F238E27FC236}">
                <a16:creationId xmlns:a16="http://schemas.microsoft.com/office/drawing/2014/main" id="{C4B408E1-E795-254D-9850-2FEF2089393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6543" y="4295981"/>
            <a:ext cx="270749" cy="276679"/>
          </a:xfrm>
          <a:prstGeom prst="rect">
            <a:avLst/>
          </a:prstGeom>
        </p:spPr>
      </p:pic>
      <p:pic>
        <p:nvPicPr>
          <p:cNvPr id="21" name="Picture 20">
            <a:extLst>
              <a:ext uri="{FF2B5EF4-FFF2-40B4-BE49-F238E27FC236}">
                <a16:creationId xmlns:a16="http://schemas.microsoft.com/office/drawing/2014/main" id="{97CB17E4-E4B7-D542-AC34-A4BB345A8D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46577" y="3252644"/>
            <a:ext cx="270749" cy="276679"/>
          </a:xfrm>
          <a:prstGeom prst="rect">
            <a:avLst/>
          </a:prstGeom>
        </p:spPr>
      </p:pic>
      <p:pic>
        <p:nvPicPr>
          <p:cNvPr id="33" name="Picture 32">
            <a:extLst>
              <a:ext uri="{FF2B5EF4-FFF2-40B4-BE49-F238E27FC236}">
                <a16:creationId xmlns:a16="http://schemas.microsoft.com/office/drawing/2014/main" id="{546BEDA5-1F80-2E4C-8386-D9C23DEC67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31" name="Picture 30">
            <a:extLst>
              <a:ext uri="{FF2B5EF4-FFF2-40B4-BE49-F238E27FC236}">
                <a16:creationId xmlns:a16="http://schemas.microsoft.com/office/drawing/2014/main" id="{9C711E6D-6AF5-CA47-95D8-49B9772A082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32" name="Slide Number Placeholder 5">
            <a:extLst>
              <a:ext uri="{FF2B5EF4-FFF2-40B4-BE49-F238E27FC236}">
                <a16:creationId xmlns:a16="http://schemas.microsoft.com/office/drawing/2014/main" id="{C9E5E04E-BFD1-4E43-B169-1A8B23958DF9}"/>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8</a:t>
            </a:fld>
            <a:endParaRPr lang="en-US" dirty="0">
              <a:solidFill>
                <a:schemeClr val="bg1"/>
              </a:solidFill>
            </a:endParaRPr>
          </a:p>
        </p:txBody>
      </p:sp>
      <p:pic>
        <p:nvPicPr>
          <p:cNvPr id="39" name="Picture 38">
            <a:extLst>
              <a:ext uri="{FF2B5EF4-FFF2-40B4-BE49-F238E27FC236}">
                <a16:creationId xmlns:a16="http://schemas.microsoft.com/office/drawing/2014/main" id="{0C582DC6-1B57-6F4B-8E93-8FC426BEFB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34000" y="2492502"/>
            <a:ext cx="270749" cy="276679"/>
          </a:xfrm>
          <a:prstGeom prst="rect">
            <a:avLst/>
          </a:prstGeom>
        </p:spPr>
      </p:pic>
      <p:pic>
        <p:nvPicPr>
          <p:cNvPr id="40" name="Picture 39">
            <a:extLst>
              <a:ext uri="{FF2B5EF4-FFF2-40B4-BE49-F238E27FC236}">
                <a16:creationId xmlns:a16="http://schemas.microsoft.com/office/drawing/2014/main" id="{20D351C3-ACEC-8D41-B6CD-6B4C4CCE2B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90800" y="3940302"/>
            <a:ext cx="270749" cy="276679"/>
          </a:xfrm>
          <a:prstGeom prst="rect">
            <a:avLst/>
          </a:prstGeom>
        </p:spPr>
      </p:pic>
      <p:pic>
        <p:nvPicPr>
          <p:cNvPr id="41" name="Picture 40">
            <a:extLst>
              <a:ext uri="{FF2B5EF4-FFF2-40B4-BE49-F238E27FC236}">
                <a16:creationId xmlns:a16="http://schemas.microsoft.com/office/drawing/2014/main" id="{82DB6A3A-BD25-AF42-8BD5-51AA1BB122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71800" y="3787902"/>
            <a:ext cx="270749" cy="276679"/>
          </a:xfrm>
          <a:prstGeom prst="rect">
            <a:avLst/>
          </a:prstGeom>
        </p:spPr>
      </p:pic>
      <p:pic>
        <p:nvPicPr>
          <p:cNvPr id="42" name="Picture 41">
            <a:extLst>
              <a:ext uri="{FF2B5EF4-FFF2-40B4-BE49-F238E27FC236}">
                <a16:creationId xmlns:a16="http://schemas.microsoft.com/office/drawing/2014/main" id="{6F78D863-148D-FA41-BF67-496ED6318C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18538" y="2992835"/>
            <a:ext cx="270749" cy="276679"/>
          </a:xfrm>
          <a:prstGeom prst="rect">
            <a:avLst/>
          </a:prstGeom>
        </p:spPr>
      </p:pic>
      <p:pic>
        <p:nvPicPr>
          <p:cNvPr id="43" name="Picture 42">
            <a:extLst>
              <a:ext uri="{FF2B5EF4-FFF2-40B4-BE49-F238E27FC236}">
                <a16:creationId xmlns:a16="http://schemas.microsoft.com/office/drawing/2014/main" id="{69E0F0E7-EBAD-B24B-BE09-E583A38158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21260" y="3175427"/>
            <a:ext cx="270749" cy="276679"/>
          </a:xfrm>
          <a:prstGeom prst="rect">
            <a:avLst/>
          </a:prstGeom>
        </p:spPr>
      </p:pic>
      <p:pic>
        <p:nvPicPr>
          <p:cNvPr id="44" name="Picture 43">
            <a:extLst>
              <a:ext uri="{FF2B5EF4-FFF2-40B4-BE49-F238E27FC236}">
                <a16:creationId xmlns:a16="http://schemas.microsoft.com/office/drawing/2014/main" id="{76E64F21-4A13-F04A-82AA-9804854587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0" y="2949702"/>
            <a:ext cx="270749" cy="276679"/>
          </a:xfrm>
          <a:prstGeom prst="rect">
            <a:avLst/>
          </a:prstGeom>
        </p:spPr>
      </p:pic>
      <p:pic>
        <p:nvPicPr>
          <p:cNvPr id="45" name="Picture 44">
            <a:extLst>
              <a:ext uri="{FF2B5EF4-FFF2-40B4-BE49-F238E27FC236}">
                <a16:creationId xmlns:a16="http://schemas.microsoft.com/office/drawing/2014/main" id="{EF171676-1EAF-9244-B34B-6141BE1C7F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52597" y="3036341"/>
            <a:ext cx="270749" cy="276679"/>
          </a:xfrm>
          <a:prstGeom prst="rect">
            <a:avLst/>
          </a:prstGeom>
        </p:spPr>
      </p:pic>
      <p:pic>
        <p:nvPicPr>
          <p:cNvPr id="46" name="Picture 45">
            <a:extLst>
              <a:ext uri="{FF2B5EF4-FFF2-40B4-BE49-F238E27FC236}">
                <a16:creationId xmlns:a16="http://schemas.microsoft.com/office/drawing/2014/main" id="{53EBA4E3-FA68-744C-9BFD-C357CE15DC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77441" y="3604187"/>
            <a:ext cx="270749" cy="276679"/>
          </a:xfrm>
          <a:prstGeom prst="rect">
            <a:avLst/>
          </a:prstGeom>
        </p:spPr>
      </p:pic>
      <p:pic>
        <p:nvPicPr>
          <p:cNvPr id="47" name="Picture 46">
            <a:extLst>
              <a:ext uri="{FF2B5EF4-FFF2-40B4-BE49-F238E27FC236}">
                <a16:creationId xmlns:a16="http://schemas.microsoft.com/office/drawing/2014/main" id="{A4506C4D-77ED-3C4F-B4B5-3044E751DB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11263" y="3159513"/>
            <a:ext cx="270749" cy="276679"/>
          </a:xfrm>
          <a:prstGeom prst="rect">
            <a:avLst/>
          </a:prstGeom>
        </p:spPr>
      </p:pic>
      <p:pic>
        <p:nvPicPr>
          <p:cNvPr id="48" name="Picture 47">
            <a:extLst>
              <a:ext uri="{FF2B5EF4-FFF2-40B4-BE49-F238E27FC236}">
                <a16:creationId xmlns:a16="http://schemas.microsoft.com/office/drawing/2014/main" id="{9E00368B-793B-7541-B40E-19A5FA9AF1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08526" y="3076006"/>
            <a:ext cx="270749" cy="276679"/>
          </a:xfrm>
          <a:prstGeom prst="rect">
            <a:avLst/>
          </a:prstGeom>
        </p:spPr>
      </p:pic>
      <p:pic>
        <p:nvPicPr>
          <p:cNvPr id="49" name="Picture 48">
            <a:extLst>
              <a:ext uri="{FF2B5EF4-FFF2-40B4-BE49-F238E27FC236}">
                <a16:creationId xmlns:a16="http://schemas.microsoft.com/office/drawing/2014/main" id="{E982FB27-52F7-A245-86B5-5571A6AE63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34830" y="2804609"/>
            <a:ext cx="270749" cy="276679"/>
          </a:xfrm>
          <a:prstGeom prst="rect">
            <a:avLst/>
          </a:prstGeom>
        </p:spPr>
      </p:pic>
      <p:pic>
        <p:nvPicPr>
          <p:cNvPr id="50" name="Picture 49">
            <a:extLst>
              <a:ext uri="{FF2B5EF4-FFF2-40B4-BE49-F238E27FC236}">
                <a16:creationId xmlns:a16="http://schemas.microsoft.com/office/drawing/2014/main" id="{14B748A5-4418-9A4A-B9FB-59659D044C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9926" y="3298343"/>
            <a:ext cx="270749" cy="276679"/>
          </a:xfrm>
          <a:prstGeom prst="rect">
            <a:avLst/>
          </a:prstGeom>
        </p:spPr>
      </p:pic>
      <p:pic>
        <p:nvPicPr>
          <p:cNvPr id="51" name="Picture 50">
            <a:extLst>
              <a:ext uri="{FF2B5EF4-FFF2-40B4-BE49-F238E27FC236}">
                <a16:creationId xmlns:a16="http://schemas.microsoft.com/office/drawing/2014/main" id="{740F5C0B-9B2F-EF45-B6D3-C3244C4967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60432" y="2537556"/>
            <a:ext cx="270749" cy="276679"/>
          </a:xfrm>
          <a:prstGeom prst="rect">
            <a:avLst/>
          </a:prstGeom>
        </p:spPr>
      </p:pic>
      <p:pic>
        <p:nvPicPr>
          <p:cNvPr id="52" name="Picture 51">
            <a:extLst>
              <a:ext uri="{FF2B5EF4-FFF2-40B4-BE49-F238E27FC236}">
                <a16:creationId xmlns:a16="http://schemas.microsoft.com/office/drawing/2014/main" id="{52F02C66-A5B1-A049-ACE8-87D130C472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21263" y="2644902"/>
            <a:ext cx="270749" cy="276679"/>
          </a:xfrm>
          <a:prstGeom prst="rect">
            <a:avLst/>
          </a:prstGeom>
        </p:spPr>
      </p:pic>
      <p:sp>
        <p:nvSpPr>
          <p:cNvPr id="35" name="Content Placeholder 4">
            <a:extLst>
              <a:ext uri="{FF2B5EF4-FFF2-40B4-BE49-F238E27FC236}">
                <a16:creationId xmlns:a16="http://schemas.microsoft.com/office/drawing/2014/main" id="{C2F3918A-0E55-B24D-B35B-66EB37B752EF}"/>
              </a:ext>
            </a:extLst>
          </p:cNvPr>
          <p:cNvSpPr txBox="1">
            <a:spLocks/>
          </p:cNvSpPr>
          <p:nvPr/>
        </p:nvSpPr>
        <p:spPr>
          <a:xfrm>
            <a:off x="3569557" y="661824"/>
            <a:ext cx="5237164" cy="11608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000" b="1" dirty="0">
                <a:solidFill>
                  <a:schemeClr val="tx1">
                    <a:lumMod val="50000"/>
                    <a:lumOff val="50000"/>
                  </a:schemeClr>
                </a:solidFill>
                <a:latin typeface="Century Gothic" panose="020B0502020202020204" pitchFamily="34" charset="0"/>
              </a:rPr>
              <a:t>We partner with hospitals and doctors </a:t>
            </a:r>
            <a:r>
              <a:rPr lang="en-US" sz="1000" dirty="0">
                <a:solidFill>
                  <a:schemeClr val="tx1">
                    <a:lumMod val="50000"/>
                    <a:lumOff val="50000"/>
                  </a:schemeClr>
                </a:solidFill>
                <a:latin typeface="Century Gothic" panose="020B0502020202020204" pitchFamily="34" charset="0"/>
              </a:rPr>
              <a:t>in the United States, and around the globe to treat, train and transform lives. We continue to expand our footprint </a:t>
            </a:r>
            <a:r>
              <a:rPr lang="en-US" sz="1000" b="1" dirty="0">
                <a:solidFill>
                  <a:schemeClr val="tx1">
                    <a:lumMod val="50000"/>
                    <a:lumOff val="50000"/>
                  </a:schemeClr>
                </a:solidFill>
                <a:latin typeface="Century Gothic" panose="020B0502020202020204" pitchFamily="34" charset="0"/>
              </a:rPr>
              <a:t>based on the most pressing needs </a:t>
            </a:r>
            <a:r>
              <a:rPr lang="en-US" sz="1000" dirty="0">
                <a:solidFill>
                  <a:schemeClr val="tx1">
                    <a:lumMod val="50000"/>
                    <a:lumOff val="50000"/>
                  </a:schemeClr>
                </a:solidFill>
                <a:latin typeface="Century Gothic" panose="020B0502020202020204" pitchFamily="34" charset="0"/>
              </a:rPr>
              <a:t>and, to date, have conducted missions in Argentina, Armenia, Afghanistan, Bolivia, Brazil, Cambodia, Cuba, Ecuador, Guatemala, India, Laos, Mexico, Nepal, Nicaragua, the United States, and Vietnam.</a:t>
            </a:r>
          </a:p>
        </p:txBody>
      </p:sp>
      <p:pic>
        <p:nvPicPr>
          <p:cNvPr id="3" name="Picture 2">
            <a:extLst>
              <a:ext uri="{FF2B5EF4-FFF2-40B4-BE49-F238E27FC236}">
                <a16:creationId xmlns:a16="http://schemas.microsoft.com/office/drawing/2014/main" id="{69FADD9F-2F2C-7668-62D0-7DC77D60E9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67300" y="3489452"/>
            <a:ext cx="270749" cy="276679"/>
          </a:xfrm>
          <a:prstGeom prst="rect">
            <a:avLst/>
          </a:prstGeom>
        </p:spPr>
      </p:pic>
      <p:pic>
        <p:nvPicPr>
          <p:cNvPr id="5" name="Picture 4" descr="A logo for a mission plasticos&#10;&#10;Description automatically generated">
            <a:extLst>
              <a:ext uri="{FF2B5EF4-FFF2-40B4-BE49-F238E27FC236}">
                <a16:creationId xmlns:a16="http://schemas.microsoft.com/office/drawing/2014/main" id="{709E68D8-2D92-4F2C-410D-F8F8A97D3EAF}"/>
              </a:ext>
            </a:extLst>
          </p:cNvPr>
          <p:cNvPicPr>
            <a:picLocks noChangeAspect="1"/>
          </p:cNvPicPr>
          <p:nvPr/>
        </p:nvPicPr>
        <p:blipFill>
          <a:blip r:embed="rId10"/>
          <a:stretch>
            <a:fillRect/>
          </a:stretch>
        </p:blipFill>
        <p:spPr>
          <a:xfrm>
            <a:off x="8407626" y="194210"/>
            <a:ext cx="485521" cy="500316"/>
          </a:xfrm>
          <a:prstGeom prst="rect">
            <a:avLst/>
          </a:prstGeom>
        </p:spPr>
      </p:pic>
    </p:spTree>
    <p:extLst>
      <p:ext uri="{BB962C8B-B14F-4D97-AF65-F5344CB8AC3E}">
        <p14:creationId xmlns:p14="http://schemas.microsoft.com/office/powerpoint/2010/main" val="382130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F4226C-98ED-DC4E-9BAB-957289F64E8A}"/>
              </a:ext>
            </a:extLst>
          </p:cNvPr>
          <p:cNvPicPr>
            <a:picLocks noChangeAspect="1"/>
          </p:cNvPicPr>
          <p:nvPr/>
        </p:nvPicPr>
        <p:blipFill rotWithShape="1">
          <a:blip r:embed="rId3" cstate="print">
            <a:alphaModFix amt="21000"/>
            <a:extLst>
              <a:ext uri="{28A0092B-C50C-407E-A947-70E740481C1C}">
                <a14:useLocalDpi xmlns:a14="http://schemas.microsoft.com/office/drawing/2010/main"/>
              </a:ext>
            </a:extLst>
          </a:blip>
          <a:srcRect l="-15021" r="18193"/>
          <a:stretch/>
        </p:blipFill>
        <p:spPr>
          <a:xfrm>
            <a:off x="2600960" y="0"/>
            <a:ext cx="6543040" cy="5143500"/>
          </a:xfrm>
          <a:prstGeom prst="rect">
            <a:avLst/>
          </a:prstGeom>
        </p:spPr>
      </p:pic>
      <p:pic>
        <p:nvPicPr>
          <p:cNvPr id="4" name="Picture 3" descr="A picture containing person, person, indoor, dark&#10;&#10;Description automatically generated">
            <a:extLst>
              <a:ext uri="{FF2B5EF4-FFF2-40B4-BE49-F238E27FC236}">
                <a16:creationId xmlns:a16="http://schemas.microsoft.com/office/drawing/2014/main" id="{160D27C3-0A31-A041-8F05-5435FCCA753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3026" t="13479" r="38822" b="2502"/>
          <a:stretch/>
        </p:blipFill>
        <p:spPr>
          <a:xfrm>
            <a:off x="4023360" y="1"/>
            <a:ext cx="5120640" cy="4264276"/>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9</a:t>
            </a:fld>
            <a:endParaRPr lang="en-US" dirty="0">
              <a:solidFill>
                <a:schemeClr val="bg1"/>
              </a:solidFill>
            </a:endParaRP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flipV="1">
            <a:off x="1183580" y="-1183583"/>
            <a:ext cx="833240" cy="3200401"/>
          </a:xfrm>
          <a:prstGeom prst="rect">
            <a:avLst/>
          </a:prstGeom>
          <a:effectLst/>
        </p:spPr>
      </p:pic>
      <p:pic>
        <p:nvPicPr>
          <p:cNvPr id="9" name="Picture 8">
            <a:extLst>
              <a:ext uri="{FF2B5EF4-FFF2-40B4-BE49-F238E27FC236}">
                <a16:creationId xmlns:a16="http://schemas.microsoft.com/office/drawing/2014/main" id="{BFA1D10C-6836-CA4D-8ACB-17307FD347BF}"/>
              </a:ext>
            </a:extLst>
          </p:cNvPr>
          <p:cNvPicPr>
            <a:picLocks noChangeAspect="1"/>
          </p:cNvPicPr>
          <p:nvPr/>
        </p:nvPicPr>
        <p:blipFill>
          <a:blip r:embed="rId8"/>
          <a:srcRect/>
          <a:stretch/>
        </p:blipFill>
        <p:spPr>
          <a:xfrm>
            <a:off x="107204" y="336894"/>
            <a:ext cx="5111751" cy="2648256"/>
          </a:xfrm>
          <a:prstGeom prst="rect">
            <a:avLst/>
          </a:prstGeom>
        </p:spPr>
      </p:pic>
      <p:sp>
        <p:nvSpPr>
          <p:cNvPr id="10" name="TextBox 9">
            <a:extLst>
              <a:ext uri="{FF2B5EF4-FFF2-40B4-BE49-F238E27FC236}">
                <a16:creationId xmlns:a16="http://schemas.microsoft.com/office/drawing/2014/main" id="{3A0E3D9C-425B-1D4C-810E-81C6278DF1E3}"/>
              </a:ext>
            </a:extLst>
          </p:cNvPr>
          <p:cNvSpPr txBox="1"/>
          <p:nvPr/>
        </p:nvSpPr>
        <p:spPr>
          <a:xfrm>
            <a:off x="6075489" y="2500480"/>
            <a:ext cx="2101850" cy="346249"/>
          </a:xfrm>
          <a:prstGeom prst="rect">
            <a:avLst/>
          </a:prstGeom>
          <a:noFill/>
        </p:spPr>
        <p:txBody>
          <a:bodyPr wrap="square" rtlCol="0">
            <a:spAutoFit/>
          </a:bodyPr>
          <a:lstStyle/>
          <a:p>
            <a:r>
              <a:rPr lang="en-US" sz="550" b="1" dirty="0">
                <a:latin typeface="Century Gothic"/>
              </a:rPr>
              <a:t>Kareen</a:t>
            </a:r>
            <a:r>
              <a:rPr lang="en-US" sz="550" dirty="0">
                <a:latin typeface="Century Gothic"/>
              </a:rPr>
              <a:t>, cancer survivor and breast reconstruction patient, with </a:t>
            </a:r>
            <a:r>
              <a:rPr lang="en-US" sz="550" b="1" dirty="0">
                <a:latin typeface="Century Gothic"/>
              </a:rPr>
              <a:t>Dr. Isabelle </a:t>
            </a:r>
            <a:r>
              <a:rPr lang="en-US" sz="550" b="1" dirty="0" err="1">
                <a:latin typeface="Century Gothic"/>
              </a:rPr>
              <a:t>Schaison</a:t>
            </a:r>
            <a:r>
              <a:rPr lang="en-US" sz="550" dirty="0">
                <a:latin typeface="Century Gothic"/>
              </a:rPr>
              <a:t>, Founder of Reshaping Lives California</a:t>
            </a:r>
            <a:endParaRPr lang="en-US" sz="550" dirty="0"/>
          </a:p>
        </p:txBody>
      </p:sp>
      <p:sp>
        <p:nvSpPr>
          <p:cNvPr id="16" name="Content Placeholder 3">
            <a:extLst>
              <a:ext uri="{FF2B5EF4-FFF2-40B4-BE49-F238E27FC236}">
                <a16:creationId xmlns:a16="http://schemas.microsoft.com/office/drawing/2014/main" id="{920F9C0C-D0E5-6A4E-8B43-802E6CA51F43}"/>
              </a:ext>
            </a:extLst>
          </p:cNvPr>
          <p:cNvSpPr txBox="1">
            <a:spLocks/>
          </p:cNvSpPr>
          <p:nvPr/>
        </p:nvSpPr>
        <p:spPr>
          <a:xfrm>
            <a:off x="296778" y="2792358"/>
            <a:ext cx="4915302"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1000" b="1" dirty="0">
                <a:solidFill>
                  <a:schemeClr val="tx1">
                    <a:lumMod val="50000"/>
                    <a:lumOff val="50000"/>
                  </a:schemeClr>
                </a:solidFill>
              </a:rPr>
              <a:t>Mission </a:t>
            </a:r>
            <a:r>
              <a:rPr lang="en-US" sz="1000" b="1" dirty="0" err="1">
                <a:solidFill>
                  <a:schemeClr val="tx1">
                    <a:lumMod val="50000"/>
                    <a:lumOff val="50000"/>
                  </a:schemeClr>
                </a:solidFill>
              </a:rPr>
              <a:t>Plasticos</a:t>
            </a:r>
            <a:r>
              <a:rPr lang="en-US" sz="1000" b="1" dirty="0">
                <a:solidFill>
                  <a:schemeClr val="tx1">
                    <a:lumMod val="50000"/>
                    <a:lumOff val="50000"/>
                  </a:schemeClr>
                </a:solidFill>
              </a:rPr>
              <a:t>’ </a:t>
            </a:r>
            <a:r>
              <a:rPr lang="en-US" sz="1000" dirty="0">
                <a:solidFill>
                  <a:schemeClr val="tx1">
                    <a:lumMod val="50000"/>
                    <a:lumOff val="50000"/>
                  </a:schemeClr>
                </a:solidFill>
              </a:rPr>
              <a:t>domestic program </a:t>
            </a:r>
            <a:r>
              <a:rPr lang="en-US" sz="1000" b="1" dirty="0">
                <a:solidFill>
                  <a:schemeClr val="tx1">
                    <a:lumMod val="50000"/>
                    <a:lumOff val="50000"/>
                  </a:schemeClr>
                </a:solidFill>
              </a:rPr>
              <a:t>Reshaping Lives America</a:t>
            </a:r>
            <a:r>
              <a:rPr lang="en-US" sz="1000" dirty="0">
                <a:solidFill>
                  <a:schemeClr val="tx1">
                    <a:lumMod val="50000"/>
                    <a:lumOff val="50000"/>
                  </a:schemeClr>
                </a:solidFill>
              </a:rPr>
              <a:t> provides </a:t>
            </a:r>
            <a:br>
              <a:rPr lang="en-US" sz="1000" dirty="0">
                <a:solidFill>
                  <a:schemeClr val="tx1">
                    <a:lumMod val="50000"/>
                    <a:lumOff val="50000"/>
                  </a:schemeClr>
                </a:solidFill>
              </a:rPr>
            </a:br>
            <a:r>
              <a:rPr lang="en-US" sz="1000" dirty="0">
                <a:solidFill>
                  <a:schemeClr val="tx1">
                    <a:lumMod val="50000"/>
                    <a:lumOff val="50000"/>
                  </a:schemeClr>
                </a:solidFill>
              </a:rPr>
              <a:t>no-cost burn contracture surgery, post traumatic and congenital deformities, and other reconstructive surgical care to people living in poverty in the United States. It is based on our southern California pilot program Reshaping Lives California, which has already helped over 1,000 local patients in need.</a:t>
            </a:r>
          </a:p>
          <a:p>
            <a:pPr marL="0" indent="0">
              <a:spcBef>
                <a:spcPts val="0"/>
              </a:spcBef>
              <a:spcAft>
                <a:spcPts val="800"/>
              </a:spcAft>
              <a:buNone/>
            </a:pPr>
            <a:r>
              <a:rPr lang="en-US" sz="1000" dirty="0">
                <a:solidFill>
                  <a:schemeClr val="tx1">
                    <a:lumMod val="50000"/>
                    <a:lumOff val="50000"/>
                  </a:schemeClr>
                </a:solidFill>
              </a:rPr>
              <a:t>Reshaping Lives America’s national breast reconstruction program, </a:t>
            </a:r>
            <a:r>
              <a:rPr lang="en-US" sz="1000" b="1" dirty="0">
                <a:solidFill>
                  <a:schemeClr val="tx1">
                    <a:lumMod val="50000"/>
                    <a:lumOff val="50000"/>
                  </a:schemeClr>
                </a:solidFill>
              </a:rPr>
              <a:t>Reshaping Lives: Full Circle</a:t>
            </a:r>
            <a:r>
              <a:rPr lang="en-US" sz="1000" dirty="0">
                <a:solidFill>
                  <a:schemeClr val="tx1">
                    <a:lumMod val="50000"/>
                    <a:lumOff val="50000"/>
                  </a:schemeClr>
                </a:solidFill>
              </a:rPr>
              <a:t>, provides breast reconstruction surgery to post-mastectomy women who are uninsured or underinsured. All surgeries are performed by </a:t>
            </a:r>
            <a:r>
              <a:rPr lang="en-US" sz="1000" b="1" dirty="0">
                <a:solidFill>
                  <a:schemeClr val="tx1">
                    <a:lumMod val="50000"/>
                    <a:lumOff val="50000"/>
                  </a:schemeClr>
                </a:solidFill>
              </a:rPr>
              <a:t>board-certified volunteer surgeons</a:t>
            </a:r>
            <a:r>
              <a:rPr lang="en-US" sz="1000" dirty="0">
                <a:solidFill>
                  <a:schemeClr val="tx1">
                    <a:lumMod val="50000"/>
                    <a:lumOff val="50000"/>
                  </a:schemeClr>
                </a:solidFill>
              </a:rPr>
              <a:t>.</a:t>
            </a:r>
          </a:p>
        </p:txBody>
      </p:sp>
      <p:pic>
        <p:nvPicPr>
          <p:cNvPr id="3" name="Picture 2" descr="A logo for a mission plasticos&#10;&#10;Description automatically generated">
            <a:extLst>
              <a:ext uri="{FF2B5EF4-FFF2-40B4-BE49-F238E27FC236}">
                <a16:creationId xmlns:a16="http://schemas.microsoft.com/office/drawing/2014/main" id="{CDD1079E-1528-4DF9-D485-F8A9A3115F69}"/>
              </a:ext>
            </a:extLst>
          </p:cNvPr>
          <p:cNvPicPr>
            <a:picLocks noChangeAspect="1"/>
          </p:cNvPicPr>
          <p:nvPr/>
        </p:nvPicPr>
        <p:blipFill>
          <a:blip r:embed="rId9"/>
          <a:stretch>
            <a:fillRect/>
          </a:stretch>
        </p:blipFill>
        <p:spPr>
          <a:xfrm>
            <a:off x="8407626" y="194210"/>
            <a:ext cx="485521" cy="500316"/>
          </a:xfrm>
          <a:prstGeom prst="rect">
            <a:avLst/>
          </a:prstGeom>
        </p:spPr>
      </p:pic>
    </p:spTree>
    <p:extLst>
      <p:ext uri="{BB962C8B-B14F-4D97-AF65-F5344CB8AC3E}">
        <p14:creationId xmlns:p14="http://schemas.microsoft.com/office/powerpoint/2010/main" val="2055384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67142A92B717428B0B573921CE4FE1" ma:contentTypeVersion="10" ma:contentTypeDescription="Create a new document." ma:contentTypeScope="" ma:versionID="9291182f64a0f4d0b2b5d087aa967bce">
  <xsd:schema xmlns:xsd="http://www.w3.org/2001/XMLSchema" xmlns:xs="http://www.w3.org/2001/XMLSchema" xmlns:p="http://schemas.microsoft.com/office/2006/metadata/properties" xmlns:ns3="87b922fd-d616-4b53-b678-2b2aa01850e9" targetNamespace="http://schemas.microsoft.com/office/2006/metadata/properties" ma:root="true" ma:fieldsID="3fe3f4ccdb27315157a3f592caec691d" ns3:_="">
    <xsd:import namespace="87b922fd-d616-4b53-b678-2b2aa01850e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b922fd-d616-4b53-b678-2b2aa01850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6F3691-E9C1-418E-BCEB-DC9E6FA421DF}">
  <ds:schemaRefs>
    <ds:schemaRef ds:uri="http://schemas.openxmlformats.org/package/2006/metadata/core-properties"/>
    <ds:schemaRef ds:uri="http://www.w3.org/XML/1998/namespace"/>
    <ds:schemaRef ds:uri="87b922fd-d616-4b53-b678-2b2aa01850e9"/>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9128F4BC-4DA8-44E8-BE29-AF64C1853ED1}">
  <ds:schemaRefs>
    <ds:schemaRef ds:uri="http://schemas.microsoft.com/sharepoint/v3/contenttype/forms"/>
  </ds:schemaRefs>
</ds:datastoreItem>
</file>

<file path=customXml/itemProps3.xml><?xml version="1.0" encoding="utf-8"?>
<ds:datastoreItem xmlns:ds="http://schemas.openxmlformats.org/officeDocument/2006/customXml" ds:itemID="{D9848C16-B8F1-460D-AF36-D6BA10F3C8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b922fd-d616-4b53-b678-2b2aa01850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7512</TotalTime>
  <Words>2385</Words>
  <Application>Microsoft Macintosh PowerPoint</Application>
  <PresentationFormat>On-screen Show (16:9)</PresentationFormat>
  <Paragraphs>262</Paragraphs>
  <Slides>20</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Century Gothic</vt:lpstr>
      <vt:lpstr>HelveticaNeueLT Std</vt:lpstr>
      <vt:lpstr>HelveticaNeueLT Std Lt</vt:lpstr>
      <vt:lpstr>HelveticaNeueLT Std Med</vt:lpstr>
      <vt:lpstr>Lucida Grande</vt:lpstr>
      <vt:lpstr>Montserrat</vt:lpstr>
      <vt:lpstr>Office Theme</vt:lpstr>
      <vt:lpstr>PowerPoint Presentation</vt:lpstr>
      <vt:lpstr>Our Mission</vt:lpstr>
      <vt:lpstr>Who We Help</vt:lpstr>
      <vt:lpstr>How We Make It Happen</vt:lpstr>
      <vt:lpstr>What We Treat</vt:lpstr>
      <vt:lpstr>How We Train</vt:lpstr>
      <vt:lpstr>PowerPoint Presentation</vt:lpstr>
      <vt:lpstr>PowerPoint Presentation</vt:lpstr>
      <vt:lpstr>PowerPoint Presentation</vt:lpstr>
      <vt:lpstr>PowerPoint Presentation</vt:lpstr>
      <vt:lpstr>PowerPoint Presentation</vt:lpstr>
      <vt:lpstr>Global Impact</vt:lpstr>
      <vt:lpstr>Transforming lives via our Acute Burn Program</vt:lpstr>
      <vt:lpstr>PowerPoint Presentation</vt:lpstr>
      <vt:lpstr>How You Can Help</vt:lpstr>
      <vt:lpstr>Every Donation Matters</vt:lpstr>
      <vt:lpstr>Council of Trustees</vt:lpstr>
      <vt:lpstr>Board of Directors</vt:lpstr>
      <vt:lpstr>Advisory Council</vt:lpstr>
      <vt:lpstr>PowerPoint Presentation</vt:lpstr>
    </vt:vector>
  </TitlesOfParts>
  <Company>183 Degrees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Rajib Roychoudhury</dc:creator>
  <cp:lastModifiedBy>jason farrell</cp:lastModifiedBy>
  <cp:revision>303</cp:revision>
  <cp:lastPrinted>2020-04-09T18:07:42Z</cp:lastPrinted>
  <dcterms:created xsi:type="dcterms:W3CDTF">2019-02-08T17:25:59Z</dcterms:created>
  <dcterms:modified xsi:type="dcterms:W3CDTF">2024-06-18T01:10:16Z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0x0101000E67142A92B717428B0B573921CE4FE1</vt:lpwstr>
  </property>
</Properties>
</file>